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2" r:id="rId4"/>
    <p:sldId id="264" r:id="rId5"/>
    <p:sldId id="266" r:id="rId6"/>
    <p:sldId id="265" r:id="rId7"/>
    <p:sldId id="270" r:id="rId8"/>
    <p:sldId id="257" r:id="rId9"/>
    <p:sldId id="258" r:id="rId10"/>
    <p:sldId id="273" r:id="rId11"/>
    <p:sldId id="274" r:id="rId12"/>
    <p:sldId id="276" r:id="rId13"/>
    <p:sldId id="259" r:id="rId14"/>
    <p:sldId id="260" r:id="rId15"/>
    <p:sldId id="261" r:id="rId16"/>
    <p:sldId id="262" r:id="rId17"/>
    <p:sldId id="263" r:id="rId18"/>
    <p:sldId id="277" r:id="rId19"/>
    <p:sldId id="278" r:id="rId20"/>
    <p:sldId id="267" r:id="rId21"/>
    <p:sldId id="280" r:id="rId22"/>
    <p:sldId id="269" r:id="rId23"/>
    <p:sldId id="268"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729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51" d="100"/>
          <a:sy n="51" d="100"/>
        </p:scale>
        <p:origin x="-1452" y="-5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B759503-E906-4161-BA71-DE8108005BF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xmlns="" id="{B6F58804-08D4-4400-94DC-64337C525B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xmlns="" id="{46C3A3FD-C47D-4C60-8A41-4138CD96E513}"/>
              </a:ext>
            </a:extLst>
          </p:cNvPr>
          <p:cNvSpPr>
            <a:spLocks noGrp="1"/>
          </p:cNvSpPr>
          <p:nvPr>
            <p:ph type="dt" sz="half" idx="10"/>
          </p:nvPr>
        </p:nvSpPr>
        <p:spPr/>
        <p:txBody>
          <a:bodyPr/>
          <a:lstStyle/>
          <a:p>
            <a:fld id="{EB060117-E055-4452-A027-372B69571781}" type="datetimeFigureOut">
              <a:rPr lang="de-CH" smtClean="0"/>
              <a:t>20.06.2019</a:t>
            </a:fld>
            <a:endParaRPr lang="de-CH" dirty="0"/>
          </a:p>
        </p:txBody>
      </p:sp>
      <p:sp>
        <p:nvSpPr>
          <p:cNvPr id="5" name="Fußzeilenplatzhalter 4">
            <a:extLst>
              <a:ext uri="{FF2B5EF4-FFF2-40B4-BE49-F238E27FC236}">
                <a16:creationId xmlns:a16="http://schemas.microsoft.com/office/drawing/2014/main" xmlns="" id="{FFA27A2D-446A-4B3F-B85E-26318AC1EF3E}"/>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xmlns="" id="{22A6E4AC-ADDB-4594-B18A-54C81169E35B}"/>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988654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EB29005-6A6F-46F5-8DEE-1EC8D5664728}"/>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xmlns="" id="{379A9312-407C-4893-98A3-DD300A7EC0B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xmlns="" id="{A7F9206D-5CBB-408B-9236-CF293458F1EA}"/>
              </a:ext>
            </a:extLst>
          </p:cNvPr>
          <p:cNvSpPr>
            <a:spLocks noGrp="1"/>
          </p:cNvSpPr>
          <p:nvPr>
            <p:ph type="dt" sz="half" idx="10"/>
          </p:nvPr>
        </p:nvSpPr>
        <p:spPr/>
        <p:txBody>
          <a:bodyPr/>
          <a:lstStyle/>
          <a:p>
            <a:fld id="{EB060117-E055-4452-A027-372B69571781}" type="datetimeFigureOut">
              <a:rPr lang="de-CH" smtClean="0"/>
              <a:t>20.06.2019</a:t>
            </a:fld>
            <a:endParaRPr lang="de-CH" dirty="0"/>
          </a:p>
        </p:txBody>
      </p:sp>
      <p:sp>
        <p:nvSpPr>
          <p:cNvPr id="5" name="Fußzeilenplatzhalter 4">
            <a:extLst>
              <a:ext uri="{FF2B5EF4-FFF2-40B4-BE49-F238E27FC236}">
                <a16:creationId xmlns:a16="http://schemas.microsoft.com/office/drawing/2014/main" xmlns="" id="{8EBAC8C9-E66A-4C2D-8105-BA4CA9ABB927}"/>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xmlns="" id="{D7C18B2D-B146-4D67-B87A-F92B24E73281}"/>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2550157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373EBD40-9EF2-44AC-A435-655500D5B551}"/>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xmlns="" id="{232BB327-806B-46ED-8479-4CAF4326B98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xmlns="" id="{7B0FEEF7-25EA-430F-AD10-1EB075643B96}"/>
              </a:ext>
            </a:extLst>
          </p:cNvPr>
          <p:cNvSpPr>
            <a:spLocks noGrp="1"/>
          </p:cNvSpPr>
          <p:nvPr>
            <p:ph type="dt" sz="half" idx="10"/>
          </p:nvPr>
        </p:nvSpPr>
        <p:spPr/>
        <p:txBody>
          <a:bodyPr/>
          <a:lstStyle/>
          <a:p>
            <a:fld id="{EB060117-E055-4452-A027-372B69571781}" type="datetimeFigureOut">
              <a:rPr lang="de-CH" smtClean="0"/>
              <a:t>20.06.2019</a:t>
            </a:fld>
            <a:endParaRPr lang="de-CH" dirty="0"/>
          </a:p>
        </p:txBody>
      </p:sp>
      <p:sp>
        <p:nvSpPr>
          <p:cNvPr id="5" name="Fußzeilenplatzhalter 4">
            <a:extLst>
              <a:ext uri="{FF2B5EF4-FFF2-40B4-BE49-F238E27FC236}">
                <a16:creationId xmlns:a16="http://schemas.microsoft.com/office/drawing/2014/main" xmlns="" id="{C70AB9A8-A07E-4F79-8C47-E4E2584505A5}"/>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xmlns="" id="{7FAE16F5-CB6F-47EF-AE91-86A174494493}"/>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337162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2FB98DF-8AD5-4BC2-8A32-B8B40E44FC5A}"/>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xmlns="" id="{46C9EA98-C293-407B-9283-977D60C39DC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xmlns="" id="{F1829E05-F254-4C80-8ED9-5308A385A7EE}"/>
              </a:ext>
            </a:extLst>
          </p:cNvPr>
          <p:cNvSpPr>
            <a:spLocks noGrp="1"/>
          </p:cNvSpPr>
          <p:nvPr>
            <p:ph type="dt" sz="half" idx="10"/>
          </p:nvPr>
        </p:nvSpPr>
        <p:spPr/>
        <p:txBody>
          <a:bodyPr/>
          <a:lstStyle/>
          <a:p>
            <a:fld id="{EB060117-E055-4452-A027-372B69571781}" type="datetimeFigureOut">
              <a:rPr lang="de-CH" smtClean="0"/>
              <a:t>20.06.2019</a:t>
            </a:fld>
            <a:endParaRPr lang="de-CH" dirty="0"/>
          </a:p>
        </p:txBody>
      </p:sp>
      <p:sp>
        <p:nvSpPr>
          <p:cNvPr id="5" name="Fußzeilenplatzhalter 4">
            <a:extLst>
              <a:ext uri="{FF2B5EF4-FFF2-40B4-BE49-F238E27FC236}">
                <a16:creationId xmlns:a16="http://schemas.microsoft.com/office/drawing/2014/main" xmlns="" id="{AEC26699-AA4C-4600-B8CE-A4C20CFEB943}"/>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xmlns="" id="{713820DB-4D08-4826-8C7F-BE51EA824911}"/>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295637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D202E39-BC6E-4417-86E2-3765DE8233C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xmlns="" id="{FE076908-E3A2-4430-BD2D-979C663594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xmlns="" id="{217ECDB7-FE04-45C5-AC83-21AA650090AA}"/>
              </a:ext>
            </a:extLst>
          </p:cNvPr>
          <p:cNvSpPr>
            <a:spLocks noGrp="1"/>
          </p:cNvSpPr>
          <p:nvPr>
            <p:ph type="dt" sz="half" idx="10"/>
          </p:nvPr>
        </p:nvSpPr>
        <p:spPr/>
        <p:txBody>
          <a:bodyPr/>
          <a:lstStyle/>
          <a:p>
            <a:fld id="{EB060117-E055-4452-A027-372B69571781}" type="datetimeFigureOut">
              <a:rPr lang="de-CH" smtClean="0"/>
              <a:t>20.06.2019</a:t>
            </a:fld>
            <a:endParaRPr lang="de-CH" dirty="0"/>
          </a:p>
        </p:txBody>
      </p:sp>
      <p:sp>
        <p:nvSpPr>
          <p:cNvPr id="5" name="Fußzeilenplatzhalter 4">
            <a:extLst>
              <a:ext uri="{FF2B5EF4-FFF2-40B4-BE49-F238E27FC236}">
                <a16:creationId xmlns:a16="http://schemas.microsoft.com/office/drawing/2014/main" xmlns="" id="{3F8E13FE-237C-4CDC-B361-D0FD717E82F9}"/>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xmlns="" id="{8AEAF05C-7D73-4F15-A668-0D583564B072}"/>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172077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C06820D-D7A8-40DE-88E4-5FACEE4A3024}"/>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xmlns="" id="{8B31C90F-A21B-44F0-AF83-007C693385A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xmlns="" id="{FC07FD2F-E70B-492A-8B18-A966F6F914A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xmlns="" id="{9258A0CF-0897-4F50-93A9-1D0BD1071868}"/>
              </a:ext>
            </a:extLst>
          </p:cNvPr>
          <p:cNvSpPr>
            <a:spLocks noGrp="1"/>
          </p:cNvSpPr>
          <p:nvPr>
            <p:ph type="dt" sz="half" idx="10"/>
          </p:nvPr>
        </p:nvSpPr>
        <p:spPr/>
        <p:txBody>
          <a:bodyPr/>
          <a:lstStyle/>
          <a:p>
            <a:fld id="{EB060117-E055-4452-A027-372B69571781}" type="datetimeFigureOut">
              <a:rPr lang="de-CH" smtClean="0"/>
              <a:t>20.06.2019</a:t>
            </a:fld>
            <a:endParaRPr lang="de-CH" dirty="0"/>
          </a:p>
        </p:txBody>
      </p:sp>
      <p:sp>
        <p:nvSpPr>
          <p:cNvPr id="6" name="Fußzeilenplatzhalter 5">
            <a:extLst>
              <a:ext uri="{FF2B5EF4-FFF2-40B4-BE49-F238E27FC236}">
                <a16:creationId xmlns:a16="http://schemas.microsoft.com/office/drawing/2014/main" xmlns="" id="{3DE89337-3507-4A2D-880A-0AED228B46B0}"/>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xmlns="" id="{0DCAF026-7257-4863-89C8-6EB1F179505D}"/>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1979439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902DB12-545F-4098-8562-E587852BF454}"/>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xmlns="" id="{E988EE7B-B90A-43B5-A7C5-C683B3C9CB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xmlns="" id="{9118A7CF-424C-4E6F-B4DF-D248CD1634D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xmlns="" id="{EABC6885-A052-42F3-9C29-1FCA474C3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xmlns="" id="{B8ECDC06-4952-4195-9983-D3148F2ECEE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xmlns="" id="{60B4BD97-3E8B-4DCF-A302-993571E62656}"/>
              </a:ext>
            </a:extLst>
          </p:cNvPr>
          <p:cNvSpPr>
            <a:spLocks noGrp="1"/>
          </p:cNvSpPr>
          <p:nvPr>
            <p:ph type="dt" sz="half" idx="10"/>
          </p:nvPr>
        </p:nvSpPr>
        <p:spPr/>
        <p:txBody>
          <a:bodyPr/>
          <a:lstStyle/>
          <a:p>
            <a:fld id="{EB060117-E055-4452-A027-372B69571781}" type="datetimeFigureOut">
              <a:rPr lang="de-CH" smtClean="0"/>
              <a:t>20.06.2019</a:t>
            </a:fld>
            <a:endParaRPr lang="de-CH" dirty="0"/>
          </a:p>
        </p:txBody>
      </p:sp>
      <p:sp>
        <p:nvSpPr>
          <p:cNvPr id="8" name="Fußzeilenplatzhalter 7">
            <a:extLst>
              <a:ext uri="{FF2B5EF4-FFF2-40B4-BE49-F238E27FC236}">
                <a16:creationId xmlns:a16="http://schemas.microsoft.com/office/drawing/2014/main" xmlns="" id="{BAA7E2B8-D188-4AE0-A63F-1D7D7107C848}"/>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xmlns="" id="{BA34E0E6-708C-40C4-B41C-5A6B453D72B5}"/>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313845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0ECFFE1-5554-46AF-848C-F48108C5D31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xmlns="" id="{9DCD20D9-7845-450C-8C58-D8B18656D3AA}"/>
              </a:ext>
            </a:extLst>
          </p:cNvPr>
          <p:cNvSpPr>
            <a:spLocks noGrp="1"/>
          </p:cNvSpPr>
          <p:nvPr>
            <p:ph type="dt" sz="half" idx="10"/>
          </p:nvPr>
        </p:nvSpPr>
        <p:spPr/>
        <p:txBody>
          <a:bodyPr/>
          <a:lstStyle/>
          <a:p>
            <a:fld id="{EB060117-E055-4452-A027-372B69571781}" type="datetimeFigureOut">
              <a:rPr lang="de-CH" smtClean="0"/>
              <a:t>20.06.2019</a:t>
            </a:fld>
            <a:endParaRPr lang="de-CH" dirty="0"/>
          </a:p>
        </p:txBody>
      </p:sp>
      <p:sp>
        <p:nvSpPr>
          <p:cNvPr id="4" name="Fußzeilenplatzhalter 3">
            <a:extLst>
              <a:ext uri="{FF2B5EF4-FFF2-40B4-BE49-F238E27FC236}">
                <a16:creationId xmlns:a16="http://schemas.microsoft.com/office/drawing/2014/main" xmlns="" id="{A44FBBF8-328C-4DC7-9D0D-EF25BB5ABB60}"/>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xmlns="" id="{A2F952A3-AAE1-416B-94AA-5112012505AE}"/>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262453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D383404F-7AD7-4BEA-AF00-FB998380127D}"/>
              </a:ext>
            </a:extLst>
          </p:cNvPr>
          <p:cNvSpPr>
            <a:spLocks noGrp="1"/>
          </p:cNvSpPr>
          <p:nvPr>
            <p:ph type="dt" sz="half" idx="10"/>
          </p:nvPr>
        </p:nvSpPr>
        <p:spPr/>
        <p:txBody>
          <a:bodyPr/>
          <a:lstStyle/>
          <a:p>
            <a:fld id="{EB060117-E055-4452-A027-372B69571781}" type="datetimeFigureOut">
              <a:rPr lang="de-CH" smtClean="0"/>
              <a:t>20.06.2019</a:t>
            </a:fld>
            <a:endParaRPr lang="de-CH" dirty="0"/>
          </a:p>
        </p:txBody>
      </p:sp>
      <p:sp>
        <p:nvSpPr>
          <p:cNvPr id="3" name="Fußzeilenplatzhalter 2">
            <a:extLst>
              <a:ext uri="{FF2B5EF4-FFF2-40B4-BE49-F238E27FC236}">
                <a16:creationId xmlns:a16="http://schemas.microsoft.com/office/drawing/2014/main" xmlns="" id="{8F038E0E-7B67-421E-914F-725326B368AF}"/>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xmlns="" id="{32B5AAC1-263F-411B-A007-2D18CAD9262B}"/>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3695165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0B7FF30-2C08-4AC2-A49B-E9C0905B486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xmlns="" id="{D9D3FD8B-B29E-4746-8849-417274F5DD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xmlns="" id="{CBFBFAE6-D4DE-4316-842E-AF837BD69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27B2707E-B46B-475F-B897-79D19672CD9B}"/>
              </a:ext>
            </a:extLst>
          </p:cNvPr>
          <p:cNvSpPr>
            <a:spLocks noGrp="1"/>
          </p:cNvSpPr>
          <p:nvPr>
            <p:ph type="dt" sz="half" idx="10"/>
          </p:nvPr>
        </p:nvSpPr>
        <p:spPr/>
        <p:txBody>
          <a:bodyPr/>
          <a:lstStyle/>
          <a:p>
            <a:fld id="{EB060117-E055-4452-A027-372B69571781}" type="datetimeFigureOut">
              <a:rPr lang="de-CH" smtClean="0"/>
              <a:t>20.06.2019</a:t>
            </a:fld>
            <a:endParaRPr lang="de-CH" dirty="0"/>
          </a:p>
        </p:txBody>
      </p:sp>
      <p:sp>
        <p:nvSpPr>
          <p:cNvPr id="6" name="Fußzeilenplatzhalter 5">
            <a:extLst>
              <a:ext uri="{FF2B5EF4-FFF2-40B4-BE49-F238E27FC236}">
                <a16:creationId xmlns:a16="http://schemas.microsoft.com/office/drawing/2014/main" xmlns="" id="{AA394955-7674-4CD7-87A7-FE26DF3A91CB}"/>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xmlns="" id="{B9A42421-6995-4737-825C-830DAC566039}"/>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373372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FBBA0EA-A42E-4E45-A005-2272B004810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xmlns="" id="{3344D069-6C85-4952-8ADD-F5C714BC4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a:extLst>
              <a:ext uri="{FF2B5EF4-FFF2-40B4-BE49-F238E27FC236}">
                <a16:creationId xmlns:a16="http://schemas.microsoft.com/office/drawing/2014/main" xmlns="" id="{76316E66-CE84-4397-B46E-A3B445B31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D9C8A3D5-9318-4C1E-BDA7-0E96290C5DBF}"/>
              </a:ext>
            </a:extLst>
          </p:cNvPr>
          <p:cNvSpPr>
            <a:spLocks noGrp="1"/>
          </p:cNvSpPr>
          <p:nvPr>
            <p:ph type="dt" sz="half" idx="10"/>
          </p:nvPr>
        </p:nvSpPr>
        <p:spPr/>
        <p:txBody>
          <a:bodyPr/>
          <a:lstStyle/>
          <a:p>
            <a:fld id="{EB060117-E055-4452-A027-372B69571781}" type="datetimeFigureOut">
              <a:rPr lang="de-CH" smtClean="0"/>
              <a:t>20.06.2019</a:t>
            </a:fld>
            <a:endParaRPr lang="de-CH" dirty="0"/>
          </a:p>
        </p:txBody>
      </p:sp>
      <p:sp>
        <p:nvSpPr>
          <p:cNvPr id="6" name="Fußzeilenplatzhalter 5">
            <a:extLst>
              <a:ext uri="{FF2B5EF4-FFF2-40B4-BE49-F238E27FC236}">
                <a16:creationId xmlns:a16="http://schemas.microsoft.com/office/drawing/2014/main" xmlns="" id="{925108A7-16FF-44F2-8D77-A6D483BF5A31}"/>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xmlns="" id="{D7D2DC54-ADB0-4BFE-9A40-D5F49162F30E}"/>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83700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08AF266D-0FBA-4BA5-9963-4CC6371A4E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xmlns="" id="{E49E8E87-145C-46E4-9E01-731E59153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xmlns="" id="{1DAD01CA-8C5B-40B2-AB27-8E08C8C9D8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60117-E055-4452-A027-372B69571781}" type="datetimeFigureOut">
              <a:rPr lang="de-CH" smtClean="0"/>
              <a:t>20.06.2019</a:t>
            </a:fld>
            <a:endParaRPr lang="de-CH" dirty="0"/>
          </a:p>
        </p:txBody>
      </p:sp>
      <p:sp>
        <p:nvSpPr>
          <p:cNvPr id="5" name="Fußzeilenplatzhalter 4">
            <a:extLst>
              <a:ext uri="{FF2B5EF4-FFF2-40B4-BE49-F238E27FC236}">
                <a16:creationId xmlns:a16="http://schemas.microsoft.com/office/drawing/2014/main" xmlns="" id="{D8ADED7A-720B-414F-BB44-6093D0DA0E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xmlns="" id="{3311F853-86F2-495F-BB14-4CA7B02315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FEF2B-86AD-4786-B27B-CB587CC18AEB}" type="slidenum">
              <a:rPr lang="de-CH" smtClean="0"/>
              <a:t>‹N°›</a:t>
            </a:fld>
            <a:endParaRPr lang="de-CH" dirty="0"/>
          </a:p>
        </p:txBody>
      </p:sp>
    </p:spTree>
    <p:extLst>
      <p:ext uri="{BB962C8B-B14F-4D97-AF65-F5344CB8AC3E}">
        <p14:creationId xmlns:p14="http://schemas.microsoft.com/office/powerpoint/2010/main" val="38765050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rgbClr val="072987"/>
            </a:gs>
            <a:gs pos="100000">
              <a:schemeClr val="tx1"/>
            </a:gs>
            <a:gs pos="100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xmlns="" id="{7D74A77C-A112-4C17-A49E-0E6E67632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540" y="712694"/>
            <a:ext cx="8148919" cy="5432612"/>
          </a:xfrm>
          <a:prstGeom prst="rect">
            <a:avLst/>
          </a:prstGeom>
        </p:spPr>
      </p:pic>
    </p:spTree>
    <p:extLst>
      <p:ext uri="{BB962C8B-B14F-4D97-AF65-F5344CB8AC3E}">
        <p14:creationId xmlns:p14="http://schemas.microsoft.com/office/powerpoint/2010/main" val="952265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0D973F3-235F-4CF3-A8C4-35CDA03FC47F}"/>
              </a:ext>
            </a:extLst>
          </p:cNvPr>
          <p:cNvSpPr>
            <a:spLocks noGrp="1"/>
          </p:cNvSpPr>
          <p:nvPr>
            <p:ph type="title"/>
          </p:nvPr>
        </p:nvSpPr>
        <p:spPr>
          <a:xfrm>
            <a:off x="838200" y="655637"/>
            <a:ext cx="10515600" cy="1325563"/>
          </a:xfrm>
        </p:spPr>
        <p:txBody>
          <a:bodyPr/>
          <a:lstStyle/>
          <a:p>
            <a:r>
              <a:rPr lang="en-US" dirty="0">
                <a:solidFill>
                  <a:srgbClr val="072987"/>
                </a:solidFill>
              </a:rPr>
              <a:t>Results from Bad Boll</a:t>
            </a:r>
          </a:p>
        </p:txBody>
      </p:sp>
      <p:sp>
        <p:nvSpPr>
          <p:cNvPr id="3" name="Inhaltsplatzhalter 2">
            <a:extLst>
              <a:ext uri="{FF2B5EF4-FFF2-40B4-BE49-F238E27FC236}">
                <a16:creationId xmlns:a16="http://schemas.microsoft.com/office/drawing/2014/main" xmlns="" id="{E2B30DD5-574B-403C-9874-C201F3B306E3}"/>
              </a:ext>
            </a:extLst>
          </p:cNvPr>
          <p:cNvSpPr>
            <a:spLocks noGrp="1"/>
          </p:cNvSpPr>
          <p:nvPr>
            <p:ph idx="1"/>
          </p:nvPr>
        </p:nvSpPr>
        <p:spPr>
          <a:xfrm>
            <a:off x="838200" y="2439988"/>
            <a:ext cx="11058525" cy="2170114"/>
          </a:xfrm>
        </p:spPr>
        <p:txBody>
          <a:bodyPr/>
          <a:lstStyle/>
          <a:p>
            <a:r>
              <a:rPr lang="en-US" dirty="0">
                <a:solidFill>
                  <a:srgbClr val="072987"/>
                </a:solidFill>
              </a:rPr>
              <a:t>an interim name was </a:t>
            </a:r>
            <a:r>
              <a:rPr lang="en-US" dirty="0" smtClean="0">
                <a:solidFill>
                  <a:srgbClr val="072987"/>
                </a:solidFill>
              </a:rPr>
              <a:t>developed: </a:t>
            </a:r>
            <a:r>
              <a:rPr lang="en-US" b="1" dirty="0">
                <a:solidFill>
                  <a:srgbClr val="072987"/>
                </a:solidFill>
              </a:rPr>
              <a:t>“European Christian Convention”, </a:t>
            </a:r>
          </a:p>
          <a:p>
            <a:pPr marL="0" indent="0">
              <a:buNone/>
            </a:pPr>
            <a:endParaRPr lang="de-CH" b="1" dirty="0">
              <a:solidFill>
                <a:srgbClr val="072987"/>
              </a:solidFill>
            </a:endParaRPr>
          </a:p>
          <a:p>
            <a:r>
              <a:rPr lang="en-US" dirty="0">
                <a:solidFill>
                  <a:srgbClr val="072987"/>
                </a:solidFill>
              </a:rPr>
              <a:t>an interim Coordination Team received a mandate to drive the project forward</a:t>
            </a:r>
            <a:endParaRPr lang="de-CH" dirty="0">
              <a:solidFill>
                <a:srgbClr val="072987"/>
              </a:solidFill>
            </a:endParaRPr>
          </a:p>
        </p:txBody>
      </p:sp>
    </p:spTree>
    <p:extLst>
      <p:ext uri="{BB962C8B-B14F-4D97-AF65-F5344CB8AC3E}">
        <p14:creationId xmlns:p14="http://schemas.microsoft.com/office/powerpoint/2010/main" val="148873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0D973F3-235F-4CF3-A8C4-35CDA03FC47F}"/>
              </a:ext>
            </a:extLst>
          </p:cNvPr>
          <p:cNvSpPr>
            <a:spLocks noGrp="1"/>
          </p:cNvSpPr>
          <p:nvPr>
            <p:ph type="title"/>
          </p:nvPr>
        </p:nvSpPr>
        <p:spPr>
          <a:xfrm>
            <a:off x="838200" y="655637"/>
            <a:ext cx="10515600" cy="1325563"/>
          </a:xfrm>
        </p:spPr>
        <p:txBody>
          <a:bodyPr/>
          <a:lstStyle/>
          <a:p>
            <a:r>
              <a:rPr lang="en-US" dirty="0">
                <a:solidFill>
                  <a:srgbClr val="072987"/>
                </a:solidFill>
              </a:rPr>
              <a:t>MISSION</a:t>
            </a:r>
          </a:p>
        </p:txBody>
      </p:sp>
      <p:sp>
        <p:nvSpPr>
          <p:cNvPr id="3" name="Inhaltsplatzhalter 2">
            <a:extLst>
              <a:ext uri="{FF2B5EF4-FFF2-40B4-BE49-F238E27FC236}">
                <a16:creationId xmlns:a16="http://schemas.microsoft.com/office/drawing/2014/main" xmlns="" id="{E2B30DD5-574B-403C-9874-C201F3B306E3}"/>
              </a:ext>
            </a:extLst>
          </p:cNvPr>
          <p:cNvSpPr>
            <a:spLocks noGrp="1"/>
          </p:cNvSpPr>
          <p:nvPr>
            <p:ph idx="1"/>
          </p:nvPr>
        </p:nvSpPr>
        <p:spPr>
          <a:xfrm>
            <a:off x="838200" y="2439988"/>
            <a:ext cx="11058525" cy="2170114"/>
          </a:xfrm>
        </p:spPr>
        <p:txBody>
          <a:bodyPr>
            <a:noAutofit/>
          </a:bodyPr>
          <a:lstStyle/>
          <a:p>
            <a:pPr marL="0" indent="0">
              <a:buNone/>
            </a:pPr>
            <a:r>
              <a:rPr lang="en-US" sz="4000" b="1" dirty="0">
                <a:solidFill>
                  <a:srgbClr val="072987"/>
                </a:solidFill>
              </a:rPr>
              <a:t>WE  SHALL BE CHRISTIAN WOMEN AND MEN OF OUR CHURCHES  IN SOCIETY </a:t>
            </a:r>
          </a:p>
          <a:p>
            <a:pPr marL="0" indent="0">
              <a:buNone/>
            </a:pPr>
            <a:endParaRPr lang="en-US" sz="4000" b="1" dirty="0">
              <a:solidFill>
                <a:srgbClr val="072987"/>
              </a:solidFill>
            </a:endParaRPr>
          </a:p>
          <a:p>
            <a:pPr marL="0" indent="0">
              <a:buNone/>
            </a:pPr>
            <a:r>
              <a:rPr lang="en-US" sz="4000" b="1" dirty="0">
                <a:solidFill>
                  <a:srgbClr val="072987"/>
                </a:solidFill>
              </a:rPr>
              <a:t>AND CHRISTIAN WOMEN AND MEN </a:t>
            </a:r>
            <a:r>
              <a:rPr lang="en-US" sz="4000" b="1">
                <a:solidFill>
                  <a:srgbClr val="072987"/>
                </a:solidFill>
              </a:rPr>
              <a:t>OF SOCIETY </a:t>
            </a:r>
            <a:r>
              <a:rPr lang="en-US" sz="4000" b="1" dirty="0">
                <a:solidFill>
                  <a:srgbClr val="072987"/>
                </a:solidFill>
              </a:rPr>
              <a:t>IN OUR CHURCHES</a:t>
            </a:r>
          </a:p>
          <a:p>
            <a:endParaRPr lang="de-CH" sz="4000" b="1" dirty="0">
              <a:solidFill>
                <a:srgbClr val="072987"/>
              </a:solidFill>
            </a:endParaRPr>
          </a:p>
        </p:txBody>
      </p:sp>
    </p:spTree>
    <p:extLst>
      <p:ext uri="{BB962C8B-B14F-4D97-AF65-F5344CB8AC3E}">
        <p14:creationId xmlns:p14="http://schemas.microsoft.com/office/powerpoint/2010/main" val="30801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0D973F3-235F-4CF3-A8C4-35CDA03FC47F}"/>
              </a:ext>
            </a:extLst>
          </p:cNvPr>
          <p:cNvSpPr>
            <a:spLocks noGrp="1"/>
          </p:cNvSpPr>
          <p:nvPr>
            <p:ph type="title"/>
          </p:nvPr>
        </p:nvSpPr>
        <p:spPr>
          <a:xfrm>
            <a:off x="838200" y="655637"/>
            <a:ext cx="10515600" cy="1325563"/>
          </a:xfrm>
        </p:spPr>
        <p:txBody>
          <a:bodyPr/>
          <a:lstStyle/>
          <a:p>
            <a:r>
              <a:rPr lang="en-US" dirty="0" smtClean="0">
                <a:solidFill>
                  <a:srgbClr val="072987"/>
                </a:solidFill>
              </a:rPr>
              <a:t>KAPPEL 2016</a:t>
            </a:r>
            <a:endParaRPr lang="en-US" dirty="0">
              <a:solidFill>
                <a:srgbClr val="072987"/>
              </a:solidFill>
            </a:endParaRPr>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322878" y="1985479"/>
            <a:ext cx="5113786" cy="4351338"/>
          </a:xfrm>
        </p:spPr>
      </p:pic>
    </p:spTree>
    <p:extLst>
      <p:ext uri="{BB962C8B-B14F-4D97-AF65-F5344CB8AC3E}">
        <p14:creationId xmlns:p14="http://schemas.microsoft.com/office/powerpoint/2010/main" val="2992088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12ACA2D-2ADD-4A14-B794-7FEFAD8D14F3}"/>
              </a:ext>
            </a:extLst>
          </p:cNvPr>
          <p:cNvSpPr>
            <a:spLocks noGrp="1"/>
          </p:cNvSpPr>
          <p:nvPr>
            <p:ph type="title"/>
          </p:nvPr>
        </p:nvSpPr>
        <p:spPr>
          <a:xfrm>
            <a:off x="1031081" y="838199"/>
            <a:ext cx="3986212" cy="1104901"/>
          </a:xfrm>
        </p:spPr>
        <p:txBody>
          <a:bodyPr>
            <a:normAutofit/>
          </a:bodyPr>
          <a:lstStyle/>
          <a:p>
            <a:r>
              <a:rPr lang="de-CH" sz="4800" dirty="0">
                <a:solidFill>
                  <a:srgbClr val="072987"/>
                </a:solidFill>
                <a:latin typeface="+mn-lt"/>
              </a:rPr>
              <a:t>Kappel 2016</a:t>
            </a:r>
          </a:p>
        </p:txBody>
      </p:sp>
      <p:pic>
        <p:nvPicPr>
          <p:cNvPr id="2050" name="Picture 2">
            <a:extLst>
              <a:ext uri="{FF2B5EF4-FFF2-40B4-BE49-F238E27FC236}">
                <a16:creationId xmlns:a16="http://schemas.microsoft.com/office/drawing/2014/main" xmlns="" id="{8C182239-C52E-41C4-96D1-71D7B651542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3" t="29534" r="2160" b="6656"/>
          <a:stretch/>
        </p:blipFill>
        <p:spPr bwMode="auto">
          <a:xfrm>
            <a:off x="4358786" y="1881189"/>
            <a:ext cx="7688333" cy="3848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xmlns="" id="{436E82FD-6515-4E73-B632-1F04AA0433C3}"/>
              </a:ext>
            </a:extLst>
          </p:cNvPr>
          <p:cNvSpPr txBox="1"/>
          <p:nvPr/>
        </p:nvSpPr>
        <p:spPr>
          <a:xfrm>
            <a:off x="1031081" y="2862261"/>
            <a:ext cx="3071813" cy="2308324"/>
          </a:xfrm>
          <a:prstGeom prst="rect">
            <a:avLst/>
          </a:prstGeom>
          <a:noFill/>
        </p:spPr>
        <p:txBody>
          <a:bodyPr wrap="square" rtlCol="0">
            <a:spAutoFit/>
          </a:bodyPr>
          <a:lstStyle/>
          <a:p>
            <a:r>
              <a:rPr lang="de-CH" sz="2400" b="1" i="1" dirty="0">
                <a:solidFill>
                  <a:srgbClr val="072987"/>
                </a:solidFill>
              </a:rPr>
              <a:t>Second Meeting</a:t>
            </a:r>
          </a:p>
          <a:p>
            <a:endParaRPr lang="de-CH" sz="2400" dirty="0">
              <a:solidFill>
                <a:srgbClr val="072987"/>
              </a:solidFill>
            </a:endParaRPr>
          </a:p>
          <a:p>
            <a:r>
              <a:rPr lang="en-US" sz="2400" dirty="0">
                <a:solidFill>
                  <a:srgbClr val="072987"/>
                </a:solidFill>
              </a:rPr>
              <a:t>33 participants from 14 European countries to evaluate the process of the ECC.</a:t>
            </a:r>
            <a:endParaRPr lang="de-CH" sz="2400" dirty="0">
              <a:solidFill>
                <a:srgbClr val="072987"/>
              </a:solidFill>
            </a:endParaRPr>
          </a:p>
        </p:txBody>
      </p:sp>
      <p:sp>
        <p:nvSpPr>
          <p:cNvPr id="6" name="Textfeld 5">
            <a:extLst>
              <a:ext uri="{FF2B5EF4-FFF2-40B4-BE49-F238E27FC236}">
                <a16:creationId xmlns:a16="http://schemas.microsoft.com/office/drawing/2014/main" xmlns="" id="{67F2B572-F479-4A7E-AFE0-1EF0B721FB84}"/>
              </a:ext>
            </a:extLst>
          </p:cNvPr>
          <p:cNvSpPr txBox="1"/>
          <p:nvPr/>
        </p:nvSpPr>
        <p:spPr>
          <a:xfrm>
            <a:off x="1031081" y="5754075"/>
            <a:ext cx="11034712" cy="830997"/>
          </a:xfrm>
          <a:prstGeom prst="rect">
            <a:avLst/>
          </a:prstGeom>
          <a:noFill/>
        </p:spPr>
        <p:txBody>
          <a:bodyPr wrap="square" rtlCol="0">
            <a:spAutoFit/>
          </a:bodyPr>
          <a:lstStyle/>
          <a:p>
            <a:r>
              <a:rPr lang="de-CH" sz="2400" dirty="0" err="1">
                <a:solidFill>
                  <a:srgbClr val="072987"/>
                </a:solidFill>
              </a:rPr>
              <a:t>Theme</a:t>
            </a:r>
            <a:r>
              <a:rPr lang="de-CH" sz="2400" dirty="0">
                <a:solidFill>
                  <a:srgbClr val="072987"/>
                </a:solidFill>
              </a:rPr>
              <a:t>/</a:t>
            </a:r>
            <a:r>
              <a:rPr lang="de-CH" sz="2400" dirty="0" err="1">
                <a:solidFill>
                  <a:srgbClr val="072987"/>
                </a:solidFill>
              </a:rPr>
              <a:t>Question</a:t>
            </a:r>
            <a:r>
              <a:rPr lang="de-CH" sz="2400" dirty="0">
                <a:solidFill>
                  <a:srgbClr val="072987"/>
                </a:solidFill>
              </a:rPr>
              <a:t>: </a:t>
            </a:r>
          </a:p>
          <a:p>
            <a:r>
              <a:rPr lang="de-CH" sz="2400" b="1" i="1" dirty="0">
                <a:solidFill>
                  <a:srgbClr val="072987"/>
                </a:solidFill>
              </a:rPr>
              <a:t>«</a:t>
            </a:r>
            <a:r>
              <a:rPr lang="en-US" sz="2400" b="1" i="1" dirty="0">
                <a:solidFill>
                  <a:srgbClr val="072987"/>
                </a:solidFill>
              </a:rPr>
              <a:t>How has the </a:t>
            </a:r>
            <a:r>
              <a:rPr lang="de-CH" sz="2400" b="1" i="1" dirty="0">
                <a:solidFill>
                  <a:srgbClr val="072987"/>
                </a:solidFill>
              </a:rPr>
              <a:t>ECC </a:t>
            </a:r>
            <a:r>
              <a:rPr lang="en-US" sz="2400" b="1" i="1" dirty="0">
                <a:solidFill>
                  <a:srgbClr val="072987"/>
                </a:solidFill>
              </a:rPr>
              <a:t>developed during the last year? Do we want to proceed?”</a:t>
            </a:r>
            <a:endParaRPr lang="de-CH" sz="2400" b="1" i="1" dirty="0">
              <a:solidFill>
                <a:srgbClr val="072987"/>
              </a:solidFill>
            </a:endParaRPr>
          </a:p>
        </p:txBody>
      </p:sp>
    </p:spTree>
    <p:extLst>
      <p:ext uri="{BB962C8B-B14F-4D97-AF65-F5344CB8AC3E}">
        <p14:creationId xmlns:p14="http://schemas.microsoft.com/office/powerpoint/2010/main" val="2383121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81D3C87-BE8F-453E-9352-DE127E2FD02A}"/>
              </a:ext>
            </a:extLst>
          </p:cNvPr>
          <p:cNvSpPr>
            <a:spLocks noGrp="1"/>
          </p:cNvSpPr>
          <p:nvPr>
            <p:ph type="title"/>
          </p:nvPr>
        </p:nvSpPr>
        <p:spPr>
          <a:xfrm>
            <a:off x="838200" y="793750"/>
            <a:ext cx="10515600" cy="1325563"/>
          </a:xfrm>
        </p:spPr>
        <p:txBody>
          <a:bodyPr/>
          <a:lstStyle/>
          <a:p>
            <a:r>
              <a:rPr lang="en-US" dirty="0">
                <a:solidFill>
                  <a:srgbClr val="072987"/>
                </a:solidFill>
              </a:rPr>
              <a:t>Results from Kappel </a:t>
            </a:r>
          </a:p>
        </p:txBody>
      </p:sp>
      <p:sp>
        <p:nvSpPr>
          <p:cNvPr id="3" name="Inhaltsplatzhalter 2">
            <a:extLst>
              <a:ext uri="{FF2B5EF4-FFF2-40B4-BE49-F238E27FC236}">
                <a16:creationId xmlns:a16="http://schemas.microsoft.com/office/drawing/2014/main" xmlns="" id="{543AE61F-B009-4EE0-9C4C-2507B4FCA6F9}"/>
              </a:ext>
            </a:extLst>
          </p:cNvPr>
          <p:cNvSpPr>
            <a:spLocks noGrp="1"/>
          </p:cNvSpPr>
          <p:nvPr>
            <p:ph idx="1"/>
          </p:nvPr>
        </p:nvSpPr>
        <p:spPr>
          <a:xfrm>
            <a:off x="976311" y="2499518"/>
            <a:ext cx="6357939" cy="3427413"/>
          </a:xfrm>
        </p:spPr>
        <p:txBody>
          <a:bodyPr>
            <a:normAutofit/>
          </a:bodyPr>
          <a:lstStyle/>
          <a:p>
            <a:pPr>
              <a:lnSpc>
                <a:spcPct val="125000"/>
              </a:lnSpc>
            </a:pPr>
            <a:r>
              <a:rPr lang="en-US" dirty="0">
                <a:solidFill>
                  <a:srgbClr val="072987"/>
                </a:solidFill>
              </a:rPr>
              <a:t>The association </a:t>
            </a:r>
            <a:r>
              <a:rPr lang="en-US" i="1" dirty="0">
                <a:solidFill>
                  <a:srgbClr val="072987"/>
                </a:solidFill>
              </a:rPr>
              <a:t>European Christian Convention</a:t>
            </a:r>
            <a:r>
              <a:rPr lang="en-US" dirty="0">
                <a:solidFill>
                  <a:srgbClr val="072987"/>
                </a:solidFill>
              </a:rPr>
              <a:t> is founded. </a:t>
            </a:r>
            <a:endParaRPr lang="de-CH" dirty="0">
              <a:solidFill>
                <a:srgbClr val="072987"/>
              </a:solidFill>
            </a:endParaRPr>
          </a:p>
          <a:p>
            <a:pPr>
              <a:lnSpc>
                <a:spcPct val="125000"/>
              </a:lnSpc>
            </a:pPr>
            <a:r>
              <a:rPr lang="en-US" dirty="0">
                <a:solidFill>
                  <a:srgbClr val="072987"/>
                </a:solidFill>
              </a:rPr>
              <a:t>The constitution is adopted.</a:t>
            </a:r>
            <a:endParaRPr lang="de-CH" dirty="0">
              <a:solidFill>
                <a:srgbClr val="072987"/>
              </a:solidFill>
            </a:endParaRPr>
          </a:p>
          <a:p>
            <a:pPr>
              <a:lnSpc>
                <a:spcPct val="125000"/>
              </a:lnSpc>
            </a:pPr>
            <a:r>
              <a:rPr lang="en-US" dirty="0">
                <a:solidFill>
                  <a:srgbClr val="072987"/>
                </a:solidFill>
              </a:rPr>
              <a:t>An interim board is nominated to serve until the first Members’ Assembly.</a:t>
            </a:r>
            <a:endParaRPr lang="de-CH" dirty="0">
              <a:solidFill>
                <a:srgbClr val="072987"/>
              </a:solidFill>
            </a:endParaRPr>
          </a:p>
        </p:txBody>
      </p:sp>
      <p:pic>
        <p:nvPicPr>
          <p:cNvPr id="3074" name="Picture 2">
            <a:extLst>
              <a:ext uri="{FF2B5EF4-FFF2-40B4-BE49-F238E27FC236}">
                <a16:creationId xmlns:a16="http://schemas.microsoft.com/office/drawing/2014/main" xmlns="" id="{6EBF197C-F8D4-44D0-9162-C1D6E55958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496175" y="500471"/>
            <a:ext cx="4409657" cy="624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579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96000">
              <a:srgbClr val="072987"/>
            </a:gs>
            <a:gs pos="100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xmlns="" id="{E1BED9A8-437C-4336-AA50-33BBE91276A2}"/>
              </a:ext>
            </a:extLst>
          </p:cNvPr>
          <p:cNvSpPr>
            <a:spLocks noGrp="1"/>
          </p:cNvSpPr>
          <p:nvPr>
            <p:ph type="title"/>
          </p:nvPr>
        </p:nvSpPr>
        <p:spPr>
          <a:xfrm>
            <a:off x="904875" y="849312"/>
            <a:ext cx="10515600" cy="5159375"/>
          </a:xfrm>
        </p:spPr>
        <p:txBody>
          <a:bodyPr>
            <a:normAutofit/>
          </a:bodyPr>
          <a:lstStyle/>
          <a:p>
            <a:pPr algn="ctr">
              <a:lnSpc>
                <a:spcPct val="125000"/>
              </a:lnSpc>
            </a:pPr>
            <a:r>
              <a:rPr lang="en-US" b="1" dirty="0"/>
              <a:t>January 2017 </a:t>
            </a:r>
            <a:br>
              <a:rPr lang="en-US" b="1" dirty="0"/>
            </a:br>
            <a:r>
              <a:rPr lang="en-US" dirty="0"/>
              <a:t>The association  </a:t>
            </a:r>
            <a:br>
              <a:rPr lang="en-US" dirty="0"/>
            </a:br>
            <a:r>
              <a:rPr lang="en-US" dirty="0"/>
              <a:t>EUROPEAN CHRISTIAN CONVENTION (ECC) </a:t>
            </a:r>
            <a:br>
              <a:rPr lang="en-US" dirty="0"/>
            </a:br>
            <a:r>
              <a:rPr lang="en-US" dirty="0"/>
              <a:t>is officially and legally registered as an “</a:t>
            </a:r>
            <a:r>
              <a:rPr lang="en-US" i="1" dirty="0"/>
              <a:t>Association </a:t>
            </a:r>
            <a:r>
              <a:rPr lang="en-US" i="1" dirty="0" err="1"/>
              <a:t>Internationale</a:t>
            </a:r>
            <a:r>
              <a:rPr lang="en-US" i="1" dirty="0"/>
              <a:t> Sans But </a:t>
            </a:r>
            <a:r>
              <a:rPr lang="en-US" i="1" dirty="0" err="1"/>
              <a:t>Lucratif</a:t>
            </a:r>
            <a:r>
              <a:rPr lang="en-US" i="1" dirty="0"/>
              <a:t>” </a:t>
            </a:r>
            <a:r>
              <a:rPr lang="en-US" dirty="0"/>
              <a:t>in Belgium. </a:t>
            </a:r>
          </a:p>
        </p:txBody>
      </p:sp>
    </p:spTree>
    <p:extLst>
      <p:ext uri="{BB962C8B-B14F-4D97-AF65-F5344CB8AC3E}">
        <p14:creationId xmlns:p14="http://schemas.microsoft.com/office/powerpoint/2010/main" val="1236287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pic>
        <p:nvPicPr>
          <p:cNvPr id="5" name="Grafik 4" descr="Ein Bild, das Person, draußen, Gebäude, Boden enthält.&#10;&#10;Mit sehr hoher Zuverlässigkeit generierte Beschreibung">
            <a:extLst>
              <a:ext uri="{FF2B5EF4-FFF2-40B4-BE49-F238E27FC236}">
                <a16:creationId xmlns:a16="http://schemas.microsoft.com/office/drawing/2014/main" xmlns="" id="{53F60BED-FB39-4891-B2A3-E05F6EDF63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17" t="9991" r="3431" b="12043"/>
          <a:stretch/>
        </p:blipFill>
        <p:spPr>
          <a:xfrm>
            <a:off x="4748212" y="2271711"/>
            <a:ext cx="7348538" cy="4267200"/>
          </a:xfrm>
          <a:prstGeom prst="rect">
            <a:avLst/>
          </a:prstGeom>
        </p:spPr>
      </p:pic>
      <p:sp>
        <p:nvSpPr>
          <p:cNvPr id="2" name="Titel 1">
            <a:extLst>
              <a:ext uri="{FF2B5EF4-FFF2-40B4-BE49-F238E27FC236}">
                <a16:creationId xmlns:a16="http://schemas.microsoft.com/office/drawing/2014/main" xmlns="" id="{6C661352-843A-4FA1-9C95-42C3BA0398B8}"/>
              </a:ext>
            </a:extLst>
          </p:cNvPr>
          <p:cNvSpPr>
            <a:spLocks noGrp="1"/>
          </p:cNvSpPr>
          <p:nvPr>
            <p:ph type="title"/>
          </p:nvPr>
        </p:nvSpPr>
        <p:spPr>
          <a:xfrm>
            <a:off x="728663" y="641350"/>
            <a:ext cx="6434138" cy="1273175"/>
          </a:xfrm>
        </p:spPr>
        <p:txBody>
          <a:bodyPr/>
          <a:lstStyle/>
          <a:p>
            <a:r>
              <a:rPr lang="de-CH" dirty="0">
                <a:solidFill>
                  <a:srgbClr val="072987"/>
                </a:solidFill>
              </a:rPr>
              <a:t>First Members’ Assembly</a:t>
            </a:r>
            <a:br>
              <a:rPr lang="de-CH" dirty="0">
                <a:solidFill>
                  <a:srgbClr val="072987"/>
                </a:solidFill>
              </a:rPr>
            </a:br>
            <a:r>
              <a:rPr lang="de-CH" sz="3200" dirty="0">
                <a:solidFill>
                  <a:srgbClr val="072987"/>
                </a:solidFill>
              </a:rPr>
              <a:t>Grünau 2017</a:t>
            </a:r>
          </a:p>
        </p:txBody>
      </p:sp>
      <p:sp>
        <p:nvSpPr>
          <p:cNvPr id="6" name="Textfeld 5">
            <a:extLst>
              <a:ext uri="{FF2B5EF4-FFF2-40B4-BE49-F238E27FC236}">
                <a16:creationId xmlns:a16="http://schemas.microsoft.com/office/drawing/2014/main" xmlns="" id="{80FDB11D-95FA-4B9E-BEBB-769991CFCE51}"/>
              </a:ext>
            </a:extLst>
          </p:cNvPr>
          <p:cNvSpPr txBox="1"/>
          <p:nvPr/>
        </p:nvSpPr>
        <p:spPr>
          <a:xfrm>
            <a:off x="957263" y="2271711"/>
            <a:ext cx="3700462" cy="2208297"/>
          </a:xfrm>
          <a:prstGeom prst="rect">
            <a:avLst/>
          </a:prstGeom>
          <a:noFill/>
        </p:spPr>
        <p:txBody>
          <a:bodyPr wrap="square" rtlCol="0">
            <a:spAutoFit/>
          </a:bodyPr>
          <a:lstStyle/>
          <a:p>
            <a:pPr>
              <a:lnSpc>
                <a:spcPct val="125000"/>
              </a:lnSpc>
            </a:pPr>
            <a:r>
              <a:rPr lang="en-US" sz="2200" dirty="0">
                <a:solidFill>
                  <a:srgbClr val="072987"/>
                </a:solidFill>
              </a:rPr>
              <a:t>Delegates from the 25 members of the association </a:t>
            </a:r>
            <a:r>
              <a:rPr lang="en-US" sz="2200" i="1" dirty="0">
                <a:solidFill>
                  <a:srgbClr val="072987"/>
                </a:solidFill>
              </a:rPr>
              <a:t>European Christian Convention</a:t>
            </a:r>
            <a:r>
              <a:rPr lang="en-US" sz="2200" dirty="0">
                <a:solidFill>
                  <a:srgbClr val="072987"/>
                </a:solidFill>
              </a:rPr>
              <a:t> met in Grünau for their first members’ assembly</a:t>
            </a:r>
            <a:endParaRPr lang="de-CH" sz="2200" dirty="0">
              <a:solidFill>
                <a:srgbClr val="072987"/>
              </a:solidFill>
            </a:endParaRPr>
          </a:p>
        </p:txBody>
      </p:sp>
    </p:spTree>
    <p:extLst>
      <p:ext uri="{BB962C8B-B14F-4D97-AF65-F5344CB8AC3E}">
        <p14:creationId xmlns:p14="http://schemas.microsoft.com/office/powerpoint/2010/main" val="234204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9A1B7A2-438E-4E5A-9D4D-F986F6DE8558}"/>
              </a:ext>
            </a:extLst>
          </p:cNvPr>
          <p:cNvSpPr>
            <a:spLocks noGrp="1"/>
          </p:cNvSpPr>
          <p:nvPr>
            <p:ph type="title"/>
          </p:nvPr>
        </p:nvSpPr>
        <p:spPr/>
        <p:txBody>
          <a:bodyPr/>
          <a:lstStyle/>
          <a:p>
            <a:r>
              <a:rPr lang="en-US" dirty="0">
                <a:solidFill>
                  <a:srgbClr val="072987"/>
                </a:solidFill>
              </a:rPr>
              <a:t>Results from the First Members’ Assembly </a:t>
            </a:r>
          </a:p>
        </p:txBody>
      </p:sp>
      <p:sp>
        <p:nvSpPr>
          <p:cNvPr id="3" name="Inhaltsplatzhalter 2">
            <a:extLst>
              <a:ext uri="{FF2B5EF4-FFF2-40B4-BE49-F238E27FC236}">
                <a16:creationId xmlns:a16="http://schemas.microsoft.com/office/drawing/2014/main" xmlns="" id="{86BF6CED-F41A-47D5-87B7-43D00A00982B}"/>
              </a:ext>
            </a:extLst>
          </p:cNvPr>
          <p:cNvSpPr>
            <a:spLocks noGrp="1"/>
          </p:cNvSpPr>
          <p:nvPr>
            <p:ph idx="1"/>
          </p:nvPr>
        </p:nvSpPr>
        <p:spPr>
          <a:xfrm>
            <a:off x="1085849" y="1690688"/>
            <a:ext cx="10429876" cy="4895850"/>
          </a:xfrm>
        </p:spPr>
        <p:txBody>
          <a:bodyPr>
            <a:normAutofit/>
          </a:bodyPr>
          <a:lstStyle/>
          <a:p>
            <a:pPr>
              <a:lnSpc>
                <a:spcPct val="125000"/>
              </a:lnSpc>
            </a:pPr>
            <a:r>
              <a:rPr lang="en-US" dirty="0">
                <a:solidFill>
                  <a:srgbClr val="072987"/>
                </a:solidFill>
              </a:rPr>
              <a:t>Election of the current ECC board.  </a:t>
            </a:r>
            <a:endParaRPr lang="de-CH" dirty="0">
              <a:solidFill>
                <a:srgbClr val="072987"/>
              </a:solidFill>
            </a:endParaRPr>
          </a:p>
          <a:p>
            <a:pPr>
              <a:lnSpc>
                <a:spcPct val="125000"/>
              </a:lnSpc>
            </a:pPr>
            <a:r>
              <a:rPr lang="de-CH" dirty="0">
                <a:solidFill>
                  <a:srgbClr val="072987"/>
                </a:solidFill>
              </a:rPr>
              <a:t>A </a:t>
            </a:r>
            <a:r>
              <a:rPr lang="en-US" dirty="0">
                <a:solidFill>
                  <a:srgbClr val="072987"/>
                </a:solidFill>
              </a:rPr>
              <a:t>membership fee policy is set and adopted. </a:t>
            </a:r>
            <a:endParaRPr lang="de-CH" dirty="0">
              <a:solidFill>
                <a:srgbClr val="072987"/>
              </a:solidFill>
            </a:endParaRPr>
          </a:p>
          <a:p>
            <a:pPr>
              <a:lnSpc>
                <a:spcPct val="125000"/>
              </a:lnSpc>
            </a:pPr>
            <a:r>
              <a:rPr lang="en-US" dirty="0">
                <a:solidFill>
                  <a:srgbClr val="072987"/>
                </a:solidFill>
              </a:rPr>
              <a:t>A provisional timeline is adopted</a:t>
            </a:r>
          </a:p>
          <a:p>
            <a:pPr lvl="1">
              <a:lnSpc>
                <a:spcPct val="125000"/>
              </a:lnSpc>
            </a:pPr>
            <a:r>
              <a:rPr lang="en-US" dirty="0">
                <a:solidFill>
                  <a:srgbClr val="072987"/>
                </a:solidFill>
              </a:rPr>
              <a:t>End of 2017: An open call of application is send out. </a:t>
            </a:r>
          </a:p>
          <a:p>
            <a:pPr lvl="1">
              <a:lnSpc>
                <a:spcPct val="125000"/>
              </a:lnSpc>
            </a:pPr>
            <a:r>
              <a:rPr lang="en-US" dirty="0">
                <a:solidFill>
                  <a:srgbClr val="072987"/>
                </a:solidFill>
              </a:rPr>
              <a:t>Until the end of 2018: Churches, Christian organizations and their networks may apply to host the first ECC.</a:t>
            </a:r>
          </a:p>
          <a:p>
            <a:pPr lvl="1">
              <a:lnSpc>
                <a:spcPct val="125000"/>
              </a:lnSpc>
            </a:pPr>
            <a:r>
              <a:rPr lang="en-US" dirty="0" smtClean="0">
                <a:solidFill>
                  <a:srgbClr val="072987"/>
                </a:solidFill>
              </a:rPr>
              <a:t>Oct 2019</a:t>
            </a:r>
            <a:r>
              <a:rPr lang="en-US" dirty="0">
                <a:solidFill>
                  <a:srgbClr val="072987"/>
                </a:solidFill>
              </a:rPr>
              <a:t>: The members’ assembly will decide on the location based on the applications. </a:t>
            </a:r>
          </a:p>
          <a:p>
            <a:pPr lvl="1">
              <a:lnSpc>
                <a:spcPct val="125000"/>
              </a:lnSpc>
            </a:pPr>
            <a:endParaRPr lang="de-CH" dirty="0">
              <a:solidFill>
                <a:srgbClr val="072987"/>
              </a:solidFill>
            </a:endParaRPr>
          </a:p>
          <a:p>
            <a:endParaRPr lang="de-CH" dirty="0">
              <a:solidFill>
                <a:srgbClr val="072987"/>
              </a:solidFill>
            </a:endParaRPr>
          </a:p>
        </p:txBody>
      </p:sp>
    </p:spTree>
    <p:extLst>
      <p:ext uri="{BB962C8B-B14F-4D97-AF65-F5344CB8AC3E}">
        <p14:creationId xmlns:p14="http://schemas.microsoft.com/office/powerpoint/2010/main" val="3346207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9A1B7A2-438E-4E5A-9D4D-F986F6DE8558}"/>
              </a:ext>
            </a:extLst>
          </p:cNvPr>
          <p:cNvSpPr>
            <a:spLocks noGrp="1"/>
          </p:cNvSpPr>
          <p:nvPr>
            <p:ph type="title"/>
          </p:nvPr>
        </p:nvSpPr>
        <p:spPr/>
        <p:txBody>
          <a:bodyPr/>
          <a:lstStyle/>
          <a:p>
            <a:r>
              <a:rPr lang="en-US" dirty="0" smtClean="0">
                <a:solidFill>
                  <a:srgbClr val="072987"/>
                </a:solidFill>
              </a:rPr>
              <a:t>Presence and participation of ECC </a:t>
            </a:r>
            <a:endParaRPr lang="en-US" dirty="0">
              <a:solidFill>
                <a:srgbClr val="072987"/>
              </a:solidFill>
            </a:endParaRPr>
          </a:p>
        </p:txBody>
      </p:sp>
      <p:sp>
        <p:nvSpPr>
          <p:cNvPr id="3" name="Inhaltsplatzhalter 2">
            <a:extLst>
              <a:ext uri="{FF2B5EF4-FFF2-40B4-BE49-F238E27FC236}">
                <a16:creationId xmlns:a16="http://schemas.microsoft.com/office/drawing/2014/main" xmlns="" id="{86BF6CED-F41A-47D5-87B7-43D00A00982B}"/>
              </a:ext>
            </a:extLst>
          </p:cNvPr>
          <p:cNvSpPr>
            <a:spLocks noGrp="1"/>
          </p:cNvSpPr>
          <p:nvPr>
            <p:ph idx="1"/>
          </p:nvPr>
        </p:nvSpPr>
        <p:spPr>
          <a:xfrm>
            <a:off x="1085849" y="1690688"/>
            <a:ext cx="10429876" cy="4895850"/>
          </a:xfrm>
        </p:spPr>
        <p:txBody>
          <a:bodyPr>
            <a:normAutofit/>
          </a:bodyPr>
          <a:lstStyle/>
          <a:p>
            <a:pPr>
              <a:lnSpc>
                <a:spcPct val="125000"/>
              </a:lnSpc>
            </a:pPr>
            <a:r>
              <a:rPr lang="fr-BE" dirty="0" smtClean="0">
                <a:solidFill>
                  <a:srgbClr val="072987"/>
                </a:solidFill>
              </a:rPr>
              <a:t>May 2016 : </a:t>
            </a:r>
            <a:r>
              <a:rPr lang="fr-BE" dirty="0" err="1" smtClean="0">
                <a:solidFill>
                  <a:srgbClr val="072987"/>
                </a:solidFill>
              </a:rPr>
              <a:t>Katholikentag</a:t>
            </a:r>
            <a:r>
              <a:rPr lang="fr-BE" dirty="0" smtClean="0">
                <a:solidFill>
                  <a:srgbClr val="072987"/>
                </a:solidFill>
              </a:rPr>
              <a:t> - Münster (« </a:t>
            </a:r>
            <a:r>
              <a:rPr lang="fr-BE" dirty="0" err="1" smtClean="0">
                <a:solidFill>
                  <a:srgbClr val="072987"/>
                </a:solidFill>
              </a:rPr>
              <a:t>Europatag</a:t>
            </a:r>
            <a:r>
              <a:rPr lang="fr-BE" dirty="0" smtClean="0">
                <a:solidFill>
                  <a:srgbClr val="072987"/>
                </a:solidFill>
              </a:rPr>
              <a:t> », </a:t>
            </a:r>
            <a:r>
              <a:rPr lang="fr-BE" dirty="0" err="1" smtClean="0">
                <a:solidFill>
                  <a:srgbClr val="072987"/>
                </a:solidFill>
              </a:rPr>
              <a:t>common</a:t>
            </a:r>
            <a:r>
              <a:rPr lang="fr-BE" dirty="0" smtClean="0">
                <a:solidFill>
                  <a:srgbClr val="072987"/>
                </a:solidFill>
              </a:rPr>
              <a:t> </a:t>
            </a:r>
            <a:r>
              <a:rPr lang="fr-BE" dirty="0" err="1" smtClean="0">
                <a:solidFill>
                  <a:srgbClr val="072987"/>
                </a:solidFill>
              </a:rPr>
              <a:t>booth</a:t>
            </a:r>
            <a:r>
              <a:rPr lang="fr-BE" dirty="0" smtClean="0">
                <a:solidFill>
                  <a:srgbClr val="072987"/>
                </a:solidFill>
              </a:rPr>
              <a:t> </a:t>
            </a:r>
            <a:r>
              <a:rPr lang="fr-BE" dirty="0" err="1" smtClean="0">
                <a:solidFill>
                  <a:srgbClr val="072987"/>
                </a:solidFill>
              </a:rPr>
              <a:t>with</a:t>
            </a:r>
            <a:r>
              <a:rPr lang="fr-BE" dirty="0" smtClean="0">
                <a:solidFill>
                  <a:srgbClr val="072987"/>
                </a:solidFill>
              </a:rPr>
              <a:t> ELF on the </a:t>
            </a:r>
            <a:r>
              <a:rPr lang="fr-BE" dirty="0" err="1" smtClean="0">
                <a:solidFill>
                  <a:srgbClr val="072987"/>
                </a:solidFill>
              </a:rPr>
              <a:t>ZdK</a:t>
            </a:r>
            <a:r>
              <a:rPr lang="fr-BE" dirty="0" smtClean="0">
                <a:solidFill>
                  <a:srgbClr val="072987"/>
                </a:solidFill>
              </a:rPr>
              <a:t> </a:t>
            </a:r>
            <a:r>
              <a:rPr lang="fr-BE" dirty="0" err="1" smtClean="0">
                <a:solidFill>
                  <a:srgbClr val="072987"/>
                </a:solidFill>
              </a:rPr>
              <a:t>booth</a:t>
            </a:r>
            <a:r>
              <a:rPr lang="fr-BE" dirty="0" smtClean="0">
                <a:solidFill>
                  <a:srgbClr val="072987"/>
                </a:solidFill>
              </a:rPr>
              <a:t>)</a:t>
            </a:r>
            <a:endParaRPr lang="de-CH" dirty="0">
              <a:solidFill>
                <a:srgbClr val="072987"/>
              </a:solidFill>
            </a:endParaRPr>
          </a:p>
          <a:p>
            <a:pPr>
              <a:lnSpc>
                <a:spcPct val="125000"/>
              </a:lnSpc>
            </a:pPr>
            <a:r>
              <a:rPr lang="fr-BE" dirty="0" smtClean="0">
                <a:solidFill>
                  <a:srgbClr val="072987"/>
                </a:solidFill>
              </a:rPr>
              <a:t>May 2017: </a:t>
            </a:r>
            <a:r>
              <a:rPr lang="fr-BE" dirty="0" err="1" smtClean="0">
                <a:solidFill>
                  <a:srgbClr val="072987"/>
                </a:solidFill>
              </a:rPr>
              <a:t>Ev</a:t>
            </a:r>
            <a:r>
              <a:rPr lang="fr-BE" dirty="0" smtClean="0">
                <a:solidFill>
                  <a:srgbClr val="072987"/>
                </a:solidFill>
              </a:rPr>
              <a:t>. </a:t>
            </a:r>
            <a:r>
              <a:rPr lang="fr-BE" dirty="0" err="1" smtClean="0">
                <a:solidFill>
                  <a:srgbClr val="072987"/>
                </a:solidFill>
              </a:rPr>
              <a:t>Kirchentag</a:t>
            </a:r>
            <a:r>
              <a:rPr lang="fr-BE" dirty="0" smtClean="0">
                <a:solidFill>
                  <a:srgbClr val="072987"/>
                </a:solidFill>
              </a:rPr>
              <a:t> - Berlin (ECC </a:t>
            </a:r>
            <a:r>
              <a:rPr lang="fr-BE" dirty="0" err="1" smtClean="0">
                <a:solidFill>
                  <a:srgbClr val="072987"/>
                </a:solidFill>
              </a:rPr>
              <a:t>event</a:t>
            </a:r>
            <a:r>
              <a:rPr lang="fr-BE" dirty="0" smtClean="0">
                <a:solidFill>
                  <a:srgbClr val="072987"/>
                </a:solidFill>
              </a:rPr>
              <a:t>: « Europa </a:t>
            </a:r>
            <a:r>
              <a:rPr lang="fr-BE" dirty="0" err="1" smtClean="0">
                <a:solidFill>
                  <a:srgbClr val="072987"/>
                </a:solidFill>
              </a:rPr>
              <a:t>eine</a:t>
            </a:r>
            <a:r>
              <a:rPr lang="fr-BE" dirty="0" smtClean="0">
                <a:solidFill>
                  <a:srgbClr val="072987"/>
                </a:solidFill>
              </a:rPr>
              <a:t> </a:t>
            </a:r>
            <a:r>
              <a:rPr lang="fr-BE" dirty="0" err="1">
                <a:solidFill>
                  <a:srgbClr val="072987"/>
                </a:solidFill>
              </a:rPr>
              <a:t>S</a:t>
            </a:r>
            <a:r>
              <a:rPr lang="fr-BE" dirty="0" err="1" smtClean="0">
                <a:solidFill>
                  <a:srgbClr val="072987"/>
                </a:solidFill>
              </a:rPr>
              <a:t>eele</a:t>
            </a:r>
            <a:r>
              <a:rPr lang="fr-BE" dirty="0" smtClean="0">
                <a:solidFill>
                  <a:srgbClr val="072987"/>
                </a:solidFill>
              </a:rPr>
              <a:t> </a:t>
            </a:r>
            <a:r>
              <a:rPr lang="fr-BE" dirty="0" err="1" smtClean="0">
                <a:solidFill>
                  <a:srgbClr val="072987"/>
                </a:solidFill>
              </a:rPr>
              <a:t>geben</a:t>
            </a:r>
            <a:r>
              <a:rPr lang="fr-BE" dirty="0" smtClean="0">
                <a:solidFill>
                  <a:srgbClr val="072987"/>
                </a:solidFill>
              </a:rPr>
              <a:t> » and ECC </a:t>
            </a:r>
            <a:r>
              <a:rPr lang="fr-BE" dirty="0" err="1" smtClean="0">
                <a:solidFill>
                  <a:srgbClr val="072987"/>
                </a:solidFill>
              </a:rPr>
              <a:t>booth</a:t>
            </a:r>
            <a:r>
              <a:rPr lang="fr-BE" dirty="0" smtClean="0">
                <a:solidFill>
                  <a:srgbClr val="072987"/>
                </a:solidFill>
              </a:rPr>
              <a:t> )</a:t>
            </a:r>
            <a:endParaRPr lang="de-CH" dirty="0">
              <a:solidFill>
                <a:srgbClr val="072987"/>
              </a:solidFill>
            </a:endParaRPr>
          </a:p>
          <a:p>
            <a:pPr>
              <a:lnSpc>
                <a:spcPct val="125000"/>
              </a:lnSpc>
            </a:pPr>
            <a:r>
              <a:rPr lang="en-US" dirty="0" smtClean="0">
                <a:solidFill>
                  <a:srgbClr val="072987"/>
                </a:solidFill>
              </a:rPr>
              <a:t>March 2018: joint meeting CCEE-KEK - Brussels (ECC presentation)</a:t>
            </a:r>
          </a:p>
          <a:p>
            <a:pPr>
              <a:lnSpc>
                <a:spcPct val="125000"/>
              </a:lnSpc>
            </a:pPr>
            <a:r>
              <a:rPr lang="en-US" dirty="0" smtClean="0">
                <a:solidFill>
                  <a:srgbClr val="072987"/>
                </a:solidFill>
              </a:rPr>
              <a:t>December 2018: Caritas Europa – Brussels (ECC presentation)</a:t>
            </a:r>
          </a:p>
          <a:p>
            <a:pPr>
              <a:lnSpc>
                <a:spcPct val="125000"/>
              </a:lnSpc>
            </a:pPr>
            <a:r>
              <a:rPr lang="en-US" dirty="0" smtClean="0">
                <a:solidFill>
                  <a:srgbClr val="072987"/>
                </a:solidFill>
              </a:rPr>
              <a:t>April 2019: meeting with </a:t>
            </a:r>
            <a:r>
              <a:rPr lang="en-US" dirty="0" err="1" smtClean="0">
                <a:solidFill>
                  <a:srgbClr val="072987"/>
                </a:solidFill>
              </a:rPr>
              <a:t>Kard</a:t>
            </a:r>
            <a:r>
              <a:rPr lang="en-US" dirty="0" smtClean="0">
                <a:solidFill>
                  <a:srgbClr val="072987"/>
                </a:solidFill>
              </a:rPr>
              <a:t> Koch (PC Unity of Christians) and </a:t>
            </a:r>
            <a:r>
              <a:rPr lang="en-US" dirty="0" err="1" smtClean="0">
                <a:solidFill>
                  <a:srgbClr val="072987"/>
                </a:solidFill>
              </a:rPr>
              <a:t>Mgr</a:t>
            </a:r>
            <a:r>
              <a:rPr lang="en-US" dirty="0" smtClean="0">
                <a:solidFill>
                  <a:srgbClr val="072987"/>
                </a:solidFill>
              </a:rPr>
              <a:t> Brian Farrell – Vatican Rome</a:t>
            </a:r>
          </a:p>
          <a:p>
            <a:pPr>
              <a:lnSpc>
                <a:spcPct val="125000"/>
              </a:lnSpc>
            </a:pPr>
            <a:endParaRPr lang="en-US" dirty="0">
              <a:solidFill>
                <a:srgbClr val="072987"/>
              </a:solidFill>
            </a:endParaRPr>
          </a:p>
          <a:p>
            <a:pPr marL="457200" lvl="1" indent="0">
              <a:lnSpc>
                <a:spcPct val="125000"/>
              </a:lnSpc>
              <a:buNone/>
            </a:pPr>
            <a:endParaRPr lang="de-CH" dirty="0">
              <a:solidFill>
                <a:srgbClr val="072987"/>
              </a:solidFill>
            </a:endParaRPr>
          </a:p>
          <a:p>
            <a:endParaRPr lang="de-CH" dirty="0">
              <a:solidFill>
                <a:srgbClr val="072987"/>
              </a:solidFill>
            </a:endParaRPr>
          </a:p>
        </p:txBody>
      </p:sp>
    </p:spTree>
    <p:extLst>
      <p:ext uri="{BB962C8B-B14F-4D97-AF65-F5344CB8AC3E}">
        <p14:creationId xmlns:p14="http://schemas.microsoft.com/office/powerpoint/2010/main" val="1795062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9A1B7A2-438E-4E5A-9D4D-F986F6DE8558}"/>
              </a:ext>
            </a:extLst>
          </p:cNvPr>
          <p:cNvSpPr>
            <a:spLocks noGrp="1"/>
          </p:cNvSpPr>
          <p:nvPr>
            <p:ph type="title"/>
          </p:nvPr>
        </p:nvSpPr>
        <p:spPr/>
        <p:txBody>
          <a:bodyPr/>
          <a:lstStyle/>
          <a:p>
            <a:r>
              <a:rPr lang="en-US" smtClean="0"/>
              <a:t>Presence and participation of ECC </a:t>
            </a:r>
            <a:endParaRPr lang="en-US" dirty="0"/>
          </a:p>
        </p:txBody>
      </p:sp>
      <p:sp>
        <p:nvSpPr>
          <p:cNvPr id="3" name="Inhaltsplatzhalter 2">
            <a:extLst>
              <a:ext uri="{FF2B5EF4-FFF2-40B4-BE49-F238E27FC236}">
                <a16:creationId xmlns:a16="http://schemas.microsoft.com/office/drawing/2014/main" xmlns="" id="{86BF6CED-F41A-47D5-87B7-43D00A00982B}"/>
              </a:ext>
            </a:extLst>
          </p:cNvPr>
          <p:cNvSpPr>
            <a:spLocks noGrp="1"/>
          </p:cNvSpPr>
          <p:nvPr>
            <p:ph idx="1"/>
          </p:nvPr>
        </p:nvSpPr>
        <p:spPr/>
        <p:txBody>
          <a:bodyPr/>
          <a:lstStyle/>
          <a:p>
            <a:pPr lvl="1"/>
            <a:endParaRPr lang="de-CH" smtClean="0"/>
          </a:p>
          <a:p>
            <a:endParaRPr lang="de-CH" dirty="0"/>
          </a:p>
        </p:txBody>
      </p:sp>
      <p:pic>
        <p:nvPicPr>
          <p:cNvPr id="2056" name="Picture 8" descr="E:\Peter\Desktop\Koch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388" y="-752475"/>
            <a:ext cx="15230476" cy="740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125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6000">
              <a:srgbClr val="072987"/>
            </a:gs>
            <a:gs pos="100000">
              <a:schemeClr val="tx1"/>
            </a:gs>
            <a:gs pos="100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FOR A COMMON SPIRIT OF EUROPE</a:t>
            </a:r>
          </a:p>
        </p:txBody>
      </p:sp>
      <p:sp>
        <p:nvSpPr>
          <p:cNvPr id="3" name="Espace réservé du contenu 2"/>
          <p:cNvSpPr>
            <a:spLocks noGrp="1"/>
          </p:cNvSpPr>
          <p:nvPr>
            <p:ph idx="1"/>
          </p:nvPr>
        </p:nvSpPr>
        <p:spPr/>
        <p:txBody>
          <a:bodyPr>
            <a:normAutofit/>
          </a:bodyPr>
          <a:lstStyle/>
          <a:p>
            <a:r>
              <a:rPr lang="en-US" dirty="0"/>
              <a:t>“Inspired by our Christian faith and the need to strengthen Christian confidence, witness and service, the European Christian Convention (ECC) seeks to make a significant contribution, towards greater unity and integration of people in Europe and to mobilize responsibility”</a:t>
            </a:r>
          </a:p>
          <a:p>
            <a:endParaRPr lang="en-US" dirty="0"/>
          </a:p>
          <a:p>
            <a:r>
              <a:rPr lang="en-US"/>
              <a:t>(Preamble of the association European Christian Convention, 2016)</a:t>
            </a:r>
          </a:p>
          <a:p>
            <a:endParaRPr lang="fr-BE" dirty="0"/>
          </a:p>
        </p:txBody>
      </p:sp>
    </p:spTree>
    <p:extLst>
      <p:ext uri="{BB962C8B-B14F-4D97-AF65-F5344CB8AC3E}">
        <p14:creationId xmlns:p14="http://schemas.microsoft.com/office/powerpoint/2010/main" val="2756906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E6ADD96-9D57-4BCD-89A0-26D50BB95DA5}"/>
              </a:ext>
            </a:extLst>
          </p:cNvPr>
          <p:cNvSpPr>
            <a:spLocks noGrp="1"/>
          </p:cNvSpPr>
          <p:nvPr>
            <p:ph type="title"/>
          </p:nvPr>
        </p:nvSpPr>
        <p:spPr>
          <a:xfrm>
            <a:off x="894184" y="415471"/>
            <a:ext cx="10515600" cy="1325563"/>
          </a:xfrm>
        </p:spPr>
        <p:txBody>
          <a:bodyPr/>
          <a:lstStyle/>
          <a:p>
            <a:r>
              <a:rPr lang="en-US" dirty="0" smtClean="0">
                <a:solidFill>
                  <a:srgbClr val="072987"/>
                </a:solidFill>
              </a:rPr>
              <a:t>NEXT STEPS</a:t>
            </a:r>
            <a:endParaRPr lang="en-US" dirty="0">
              <a:solidFill>
                <a:srgbClr val="072987"/>
              </a:solidFill>
            </a:endParaRPr>
          </a:p>
        </p:txBody>
      </p:sp>
      <p:sp>
        <p:nvSpPr>
          <p:cNvPr id="3" name="Inhaltsplatzhalter 2">
            <a:extLst>
              <a:ext uri="{FF2B5EF4-FFF2-40B4-BE49-F238E27FC236}">
                <a16:creationId xmlns:a16="http://schemas.microsoft.com/office/drawing/2014/main" xmlns="" id="{5BC211DA-E4FB-48E0-B976-9AD0A7809BDE}"/>
              </a:ext>
            </a:extLst>
          </p:cNvPr>
          <p:cNvSpPr>
            <a:spLocks noGrp="1"/>
          </p:cNvSpPr>
          <p:nvPr>
            <p:ph idx="1"/>
          </p:nvPr>
        </p:nvSpPr>
        <p:spPr>
          <a:xfrm>
            <a:off x="838200" y="2225675"/>
            <a:ext cx="10448925" cy="2465388"/>
          </a:xfrm>
        </p:spPr>
        <p:txBody>
          <a:bodyPr>
            <a:normAutofit fontScale="25000" lnSpcReduction="20000"/>
          </a:bodyPr>
          <a:lstStyle/>
          <a:p>
            <a:r>
              <a:rPr lang="en-US" sz="9800" dirty="0">
                <a:solidFill>
                  <a:srgbClr val="072987"/>
                </a:solidFill>
              </a:rPr>
              <a:t>June 2019: </a:t>
            </a:r>
            <a:r>
              <a:rPr lang="en-US" sz="9800" dirty="0" err="1">
                <a:solidFill>
                  <a:srgbClr val="072987"/>
                </a:solidFill>
              </a:rPr>
              <a:t>Kirchentag</a:t>
            </a:r>
            <a:r>
              <a:rPr lang="en-US" sz="9800" dirty="0">
                <a:solidFill>
                  <a:srgbClr val="072987"/>
                </a:solidFill>
              </a:rPr>
              <a:t> – Dortmund – </a:t>
            </a:r>
            <a:r>
              <a:rPr lang="en-US" sz="9800" dirty="0" smtClean="0">
                <a:solidFill>
                  <a:srgbClr val="072987"/>
                </a:solidFill>
              </a:rPr>
              <a:t>ECC event </a:t>
            </a:r>
            <a:r>
              <a:rPr lang="en-US" sz="9800" dirty="0">
                <a:solidFill>
                  <a:srgbClr val="072987"/>
                </a:solidFill>
              </a:rPr>
              <a:t>“ Europa – </a:t>
            </a:r>
            <a:r>
              <a:rPr lang="en-US" sz="9800" dirty="0" err="1">
                <a:solidFill>
                  <a:srgbClr val="072987"/>
                </a:solidFill>
              </a:rPr>
              <a:t>Verantwortung</a:t>
            </a:r>
            <a:r>
              <a:rPr lang="en-US" sz="9800" dirty="0">
                <a:solidFill>
                  <a:srgbClr val="072987"/>
                </a:solidFill>
              </a:rPr>
              <a:t> und </a:t>
            </a:r>
            <a:r>
              <a:rPr lang="en-US" sz="9800" dirty="0" err="1">
                <a:solidFill>
                  <a:srgbClr val="072987"/>
                </a:solidFill>
              </a:rPr>
              <a:t>Herausforderung</a:t>
            </a:r>
            <a:r>
              <a:rPr lang="en-US" sz="9800" dirty="0">
                <a:solidFill>
                  <a:srgbClr val="072987"/>
                </a:solidFill>
              </a:rPr>
              <a:t> </a:t>
            </a:r>
            <a:r>
              <a:rPr lang="en-US" sz="9800" dirty="0" err="1">
                <a:solidFill>
                  <a:srgbClr val="072987"/>
                </a:solidFill>
              </a:rPr>
              <a:t>für</a:t>
            </a:r>
            <a:r>
              <a:rPr lang="en-US" sz="9800" dirty="0">
                <a:solidFill>
                  <a:srgbClr val="072987"/>
                </a:solidFill>
              </a:rPr>
              <a:t> die </a:t>
            </a:r>
            <a:r>
              <a:rPr lang="en-US" sz="9800" dirty="0" err="1">
                <a:solidFill>
                  <a:srgbClr val="072987"/>
                </a:solidFill>
              </a:rPr>
              <a:t>Kirchen</a:t>
            </a:r>
            <a:r>
              <a:rPr lang="en-US" sz="9800" dirty="0" smtClean="0">
                <a:solidFill>
                  <a:srgbClr val="072987"/>
                </a:solidFill>
              </a:rPr>
              <a:t>”</a:t>
            </a:r>
          </a:p>
          <a:p>
            <a:endParaRPr lang="en-US" sz="9800" dirty="0" smtClean="0">
              <a:solidFill>
                <a:srgbClr val="072987"/>
              </a:solidFill>
            </a:endParaRPr>
          </a:p>
          <a:p>
            <a:r>
              <a:rPr lang="en-US" sz="9800" dirty="0" smtClean="0">
                <a:solidFill>
                  <a:srgbClr val="072987"/>
                </a:solidFill>
              </a:rPr>
              <a:t>July 2019: appointment with </a:t>
            </a:r>
            <a:r>
              <a:rPr lang="en-US" sz="9800" dirty="0" err="1" smtClean="0">
                <a:solidFill>
                  <a:srgbClr val="072987"/>
                </a:solidFill>
              </a:rPr>
              <a:t>Mgr</a:t>
            </a:r>
            <a:r>
              <a:rPr lang="en-US" sz="9800" dirty="0" smtClean="0">
                <a:solidFill>
                  <a:srgbClr val="072987"/>
                </a:solidFill>
              </a:rPr>
              <a:t> </a:t>
            </a:r>
            <a:r>
              <a:rPr lang="en-US" sz="9800" smtClean="0">
                <a:solidFill>
                  <a:srgbClr val="072987"/>
                </a:solidFill>
              </a:rPr>
              <a:t>Hollerich</a:t>
            </a:r>
            <a:r>
              <a:rPr lang="en-US" sz="9800" dirty="0" smtClean="0">
                <a:solidFill>
                  <a:srgbClr val="072987"/>
                </a:solidFill>
              </a:rPr>
              <a:t> </a:t>
            </a:r>
            <a:r>
              <a:rPr lang="en-US" sz="9800" dirty="0" smtClean="0">
                <a:solidFill>
                  <a:srgbClr val="072987"/>
                </a:solidFill>
              </a:rPr>
              <a:t>COMECE - Luxembourg</a:t>
            </a:r>
            <a:endParaRPr lang="en-US" sz="9800" dirty="0">
              <a:solidFill>
                <a:srgbClr val="072987"/>
              </a:solidFill>
            </a:endParaRPr>
          </a:p>
          <a:p>
            <a:pPr marL="0" indent="0">
              <a:buNone/>
            </a:pPr>
            <a:endParaRPr lang="en-US" sz="9800" dirty="0">
              <a:solidFill>
                <a:srgbClr val="072987"/>
              </a:solidFill>
            </a:endParaRPr>
          </a:p>
          <a:p>
            <a:r>
              <a:rPr lang="en-US" sz="9800" dirty="0" smtClean="0">
                <a:solidFill>
                  <a:srgbClr val="072987"/>
                </a:solidFill>
              </a:rPr>
              <a:t>August 2019: Appointment with </a:t>
            </a:r>
            <a:r>
              <a:rPr lang="en-US" sz="9800" dirty="0" err="1" smtClean="0">
                <a:solidFill>
                  <a:srgbClr val="072987"/>
                </a:solidFill>
              </a:rPr>
              <a:t>Mgr</a:t>
            </a:r>
            <a:r>
              <a:rPr lang="en-US" sz="9800" dirty="0" smtClean="0">
                <a:solidFill>
                  <a:srgbClr val="072987"/>
                </a:solidFill>
              </a:rPr>
              <a:t> </a:t>
            </a:r>
            <a:r>
              <a:rPr lang="en-US" sz="9800" dirty="0" err="1" smtClean="0">
                <a:solidFill>
                  <a:srgbClr val="072987"/>
                </a:solidFill>
              </a:rPr>
              <a:t>Bagnasco</a:t>
            </a:r>
            <a:r>
              <a:rPr lang="en-US" sz="9800" dirty="0" smtClean="0">
                <a:solidFill>
                  <a:srgbClr val="072987"/>
                </a:solidFill>
              </a:rPr>
              <a:t> CCEE - Genova</a:t>
            </a:r>
            <a:endParaRPr lang="en-US" sz="9800" dirty="0">
              <a:solidFill>
                <a:srgbClr val="072987"/>
              </a:solidFill>
            </a:endParaRPr>
          </a:p>
          <a:p>
            <a:pPr marL="0" indent="0">
              <a:buNone/>
            </a:pPr>
            <a:endParaRPr lang="en-US" sz="9800" dirty="0">
              <a:solidFill>
                <a:srgbClr val="072987"/>
              </a:solidFill>
            </a:endParaRPr>
          </a:p>
          <a:p>
            <a:pPr>
              <a:lnSpc>
                <a:spcPct val="125000"/>
              </a:lnSpc>
            </a:pPr>
            <a:r>
              <a:rPr lang="en-US" sz="9800" dirty="0" smtClean="0">
                <a:solidFill>
                  <a:srgbClr val="072987"/>
                </a:solidFill>
              </a:rPr>
              <a:t>October 2019: 2</a:t>
            </a:r>
            <a:r>
              <a:rPr lang="en-US" sz="9800" baseline="30000" dirty="0" smtClean="0">
                <a:solidFill>
                  <a:srgbClr val="072987"/>
                </a:solidFill>
              </a:rPr>
              <a:t>nd</a:t>
            </a:r>
            <a:r>
              <a:rPr lang="en-US" sz="9800" dirty="0" smtClean="0">
                <a:solidFill>
                  <a:srgbClr val="072987"/>
                </a:solidFill>
              </a:rPr>
              <a:t> GA ECC – Orthodox Academy Crete</a:t>
            </a:r>
          </a:p>
          <a:p>
            <a:pPr>
              <a:lnSpc>
                <a:spcPct val="125000"/>
              </a:lnSpc>
            </a:pPr>
            <a:r>
              <a:rPr lang="en-US" sz="9800" dirty="0" smtClean="0">
                <a:solidFill>
                  <a:srgbClr val="072987"/>
                </a:solidFill>
              </a:rPr>
              <a:t>May 2021 : 3. </a:t>
            </a:r>
            <a:r>
              <a:rPr lang="en-US" sz="9800" dirty="0" err="1" smtClean="0">
                <a:solidFill>
                  <a:srgbClr val="072987"/>
                </a:solidFill>
              </a:rPr>
              <a:t>Ökumenischer</a:t>
            </a:r>
            <a:r>
              <a:rPr lang="en-US" sz="9800" dirty="0" smtClean="0">
                <a:solidFill>
                  <a:srgbClr val="072987"/>
                </a:solidFill>
              </a:rPr>
              <a:t> </a:t>
            </a:r>
            <a:r>
              <a:rPr lang="en-US" sz="9800" dirty="0" err="1" smtClean="0">
                <a:solidFill>
                  <a:srgbClr val="072987"/>
                </a:solidFill>
              </a:rPr>
              <a:t>Kirchentag</a:t>
            </a:r>
            <a:r>
              <a:rPr lang="en-US" sz="9800" dirty="0" smtClean="0">
                <a:solidFill>
                  <a:srgbClr val="072987"/>
                </a:solidFill>
              </a:rPr>
              <a:t> - Frankfurt</a:t>
            </a:r>
            <a:endParaRPr lang="en-US" sz="9800" dirty="0">
              <a:solidFill>
                <a:srgbClr val="072987"/>
              </a:solidFill>
            </a:endParaRPr>
          </a:p>
          <a:p>
            <a:pPr marL="0" indent="0">
              <a:buNone/>
            </a:pPr>
            <a:endParaRPr lang="en-US" dirty="0">
              <a:solidFill>
                <a:srgbClr val="072987"/>
              </a:solidFill>
            </a:endParaRPr>
          </a:p>
        </p:txBody>
      </p:sp>
    </p:spTree>
    <p:extLst>
      <p:ext uri="{BB962C8B-B14F-4D97-AF65-F5344CB8AC3E}">
        <p14:creationId xmlns:p14="http://schemas.microsoft.com/office/powerpoint/2010/main" val="1139601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E6ADD96-9D57-4BCD-89A0-26D50BB95DA5}"/>
              </a:ext>
            </a:extLst>
          </p:cNvPr>
          <p:cNvSpPr>
            <a:spLocks noGrp="1"/>
          </p:cNvSpPr>
          <p:nvPr>
            <p:ph type="title"/>
          </p:nvPr>
        </p:nvSpPr>
        <p:spPr>
          <a:xfrm>
            <a:off x="894184" y="415471"/>
            <a:ext cx="10515600" cy="1325563"/>
          </a:xfrm>
        </p:spPr>
        <p:txBody>
          <a:bodyPr/>
          <a:lstStyle/>
          <a:p>
            <a:r>
              <a:rPr lang="en-US" dirty="0" smtClean="0">
                <a:solidFill>
                  <a:srgbClr val="072987"/>
                </a:solidFill>
              </a:rPr>
              <a:t>NEW  </a:t>
            </a:r>
            <a:endParaRPr lang="en-US" dirty="0">
              <a:solidFill>
                <a:srgbClr val="072987"/>
              </a:solidFill>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6244" y="2087059"/>
            <a:ext cx="3081735" cy="2433055"/>
          </a:xfrm>
        </p:spPr>
      </p:pic>
      <p:pic>
        <p:nvPicPr>
          <p:cNvPr id="1026" name="Picture 2" descr="E:\Peter\Desktop\Flyer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275" y="-354013"/>
            <a:ext cx="9144000" cy="731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497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96000">
              <a:srgbClr val="072987"/>
            </a:gs>
            <a:gs pos="100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6009767C-B6B7-4334-AD0D-EE722319CD5F}"/>
              </a:ext>
            </a:extLst>
          </p:cNvPr>
          <p:cNvSpPr>
            <a:spLocks noGrp="1"/>
          </p:cNvSpPr>
          <p:nvPr>
            <p:ph type="title"/>
          </p:nvPr>
        </p:nvSpPr>
        <p:spPr>
          <a:xfrm>
            <a:off x="573302" y="988216"/>
            <a:ext cx="11547389" cy="4247317"/>
          </a:xfrm>
          <a:effectLst>
            <a:glow rad="342900">
              <a:schemeClr val="accent1"/>
            </a:glow>
          </a:effectLst>
        </p:spPr>
        <p:txBody>
          <a:bodyPr>
            <a:spAutoFit/>
          </a:bodyPr>
          <a:lstStyle/>
          <a:p>
            <a:pPr algn="ctr"/>
            <a:r>
              <a:rPr lang="en-US" b="1" dirty="0">
                <a:effectLst>
                  <a:outerShdw blurRad="38100" dist="38100" dir="2700000" algn="tl">
                    <a:srgbClr val="000000">
                      <a:alpha val="43137"/>
                    </a:srgbClr>
                  </a:outerShdw>
                </a:effectLst>
              </a:rPr>
              <a:t>WE  INVITE  YOU  TO  JOIN   US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a:t/>
            </a:r>
            <a:br>
              <a:rPr lang="en-US" dirty="0"/>
            </a:br>
            <a:r>
              <a:rPr lang="en-US" dirty="0"/>
              <a:t>on the journey to the </a:t>
            </a:r>
            <a:br>
              <a:rPr lang="en-US" dirty="0"/>
            </a:br>
            <a:r>
              <a:rPr lang="en-US" dirty="0"/>
              <a:t/>
            </a:r>
            <a:br>
              <a:rPr lang="en-US" dirty="0"/>
            </a:br>
            <a:r>
              <a:rPr lang="en-US" dirty="0"/>
              <a:t>EUROPEAN CHRISTIAN CONVENTION </a:t>
            </a:r>
          </a:p>
        </p:txBody>
      </p:sp>
    </p:spTree>
    <p:extLst>
      <p:ext uri="{BB962C8B-B14F-4D97-AF65-F5344CB8AC3E}">
        <p14:creationId xmlns:p14="http://schemas.microsoft.com/office/powerpoint/2010/main" val="2537387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BCFA12BC-8B67-4B4D-9FF6-D8AB318F734D}"/>
              </a:ext>
            </a:extLst>
          </p:cNvPr>
          <p:cNvSpPr>
            <a:spLocks noGrp="1"/>
          </p:cNvSpPr>
          <p:nvPr>
            <p:ph type="title"/>
          </p:nvPr>
        </p:nvSpPr>
        <p:spPr>
          <a:xfrm>
            <a:off x="838200" y="744536"/>
            <a:ext cx="10515600" cy="1325563"/>
          </a:xfrm>
        </p:spPr>
        <p:txBody>
          <a:bodyPr/>
          <a:lstStyle/>
          <a:p>
            <a:r>
              <a:rPr lang="en-US" dirty="0">
                <a:solidFill>
                  <a:srgbClr val="072987"/>
                </a:solidFill>
              </a:rPr>
              <a:t>Contact – Where to find us?</a:t>
            </a:r>
          </a:p>
        </p:txBody>
      </p:sp>
      <p:sp>
        <p:nvSpPr>
          <p:cNvPr id="7" name="Inhaltsplatzhalter 4">
            <a:extLst>
              <a:ext uri="{FF2B5EF4-FFF2-40B4-BE49-F238E27FC236}">
                <a16:creationId xmlns:a16="http://schemas.microsoft.com/office/drawing/2014/main" xmlns="" id="{6DCAC33A-8D8C-430B-83C3-E80F394284EB}"/>
              </a:ext>
            </a:extLst>
          </p:cNvPr>
          <p:cNvSpPr txBox="1">
            <a:spLocks/>
          </p:cNvSpPr>
          <p:nvPr/>
        </p:nvSpPr>
        <p:spPr>
          <a:xfrm>
            <a:off x="838200" y="2070099"/>
            <a:ext cx="10515600" cy="2784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dirty="0">
              <a:solidFill>
                <a:srgbClr val="072987"/>
              </a:solidFill>
            </a:endParaRPr>
          </a:p>
          <a:p>
            <a:r>
              <a:rPr lang="de-CH" dirty="0">
                <a:solidFill>
                  <a:srgbClr val="072987"/>
                </a:solidFill>
              </a:rPr>
              <a:t>www.european-christian-convention.eu</a:t>
            </a:r>
          </a:p>
          <a:p>
            <a:endParaRPr lang="de-CH" dirty="0">
              <a:solidFill>
                <a:srgbClr val="072987"/>
              </a:solidFill>
            </a:endParaRPr>
          </a:p>
          <a:p>
            <a:r>
              <a:rPr lang="de-CH" dirty="0">
                <a:solidFill>
                  <a:srgbClr val="072987"/>
                </a:solidFill>
              </a:rPr>
              <a:t>mail@europan-christian-convention.eu</a:t>
            </a:r>
          </a:p>
        </p:txBody>
      </p:sp>
      <p:sp>
        <p:nvSpPr>
          <p:cNvPr id="8" name="Titel 3">
            <a:extLst>
              <a:ext uri="{FF2B5EF4-FFF2-40B4-BE49-F238E27FC236}">
                <a16:creationId xmlns:a16="http://schemas.microsoft.com/office/drawing/2014/main" xmlns="" id="{F561952D-2662-4235-BE29-DCF0A93E2F02}"/>
              </a:ext>
            </a:extLst>
          </p:cNvPr>
          <p:cNvSpPr txBox="1">
            <a:spLocks/>
          </p:cNvSpPr>
          <p:nvPr/>
        </p:nvSpPr>
        <p:spPr>
          <a:xfrm>
            <a:off x="795338" y="48434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rgbClr val="072987"/>
              </a:solidFill>
            </a:endParaRPr>
          </a:p>
          <a:p>
            <a:endParaRPr lang="en-US" dirty="0">
              <a:solidFill>
                <a:srgbClr val="072987"/>
              </a:solidFill>
            </a:endParaRPr>
          </a:p>
        </p:txBody>
      </p:sp>
      <p:pic>
        <p:nvPicPr>
          <p:cNvPr id="3" name="Grafik 2">
            <a:extLst>
              <a:ext uri="{FF2B5EF4-FFF2-40B4-BE49-F238E27FC236}">
                <a16:creationId xmlns:a16="http://schemas.microsoft.com/office/drawing/2014/main" xmlns="" id="{3EDAAF21-AA73-493C-87C6-EDC3D89B15BD}"/>
              </a:ext>
            </a:extLst>
          </p:cNvPr>
          <p:cNvPicPr>
            <a:picLocks noChangeAspect="1"/>
          </p:cNvPicPr>
          <p:nvPr/>
        </p:nvPicPr>
        <p:blipFill>
          <a:blip r:embed="rId2" cstate="print">
            <a:duotone>
              <a:srgbClr val="0070C0">
                <a:shade val="45000"/>
                <a:satMod val="135000"/>
              </a:srgbClr>
              <a:prstClr val="white"/>
            </a:duotone>
            <a:extLst>
              <a:ext uri="{BEBA8EAE-BF5A-486C-A8C5-ECC9F3942E4B}">
                <a14:imgProps xmlns:a14="http://schemas.microsoft.com/office/drawing/2010/main">
                  <a14:imgLayer r:embed="rId3">
                    <a14:imgEffect>
                      <a14:artisticPlasticWrap/>
                    </a14:imgEffect>
                    <a14:imgEffect>
                      <a14:sharpenSoften amount="50000"/>
                    </a14:imgEffect>
                    <a14:imgEffect>
                      <a14:colorTemperature colorTemp="6494"/>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121079" y="3729038"/>
            <a:ext cx="5070920" cy="3382521"/>
          </a:xfrm>
          <a:prstGeom prst="rect">
            <a:avLst/>
          </a:prstGeom>
          <a:noFill/>
          <a:effectLst/>
        </p:spPr>
      </p:pic>
    </p:spTree>
    <p:extLst>
      <p:ext uri="{BB962C8B-B14F-4D97-AF65-F5344CB8AC3E}">
        <p14:creationId xmlns:p14="http://schemas.microsoft.com/office/powerpoint/2010/main" val="305159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96000">
              <a:srgbClr val="072987"/>
            </a:gs>
            <a:gs pos="100000">
              <a:schemeClr val="tx1"/>
            </a:gs>
            <a:gs pos="100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a:t>CHARTA OECUMENICA - 2001</a:t>
            </a:r>
          </a:p>
        </p:txBody>
      </p:sp>
      <p:sp>
        <p:nvSpPr>
          <p:cNvPr id="3" name="Espace réservé du contenu 2"/>
          <p:cNvSpPr>
            <a:spLocks noGrp="1"/>
          </p:cNvSpPr>
          <p:nvPr>
            <p:ph idx="1"/>
          </p:nvPr>
        </p:nvSpPr>
        <p:spPr/>
        <p:txBody>
          <a:bodyPr>
            <a:noAutofit/>
          </a:bodyPr>
          <a:lstStyle/>
          <a:p>
            <a:pPr marL="0" indent="0">
              <a:buNone/>
            </a:pPr>
            <a:r>
              <a:rPr lang="en-US" sz="4000" b="1" dirty="0"/>
              <a:t>"We are convinced that the spiritual heritage of Christianity constitutes an empowering source of inspiration and enrichment for Europe. On the basis of our Christian faith, we work towards a humane, socially conscious Europe, in which human rights and the basic values of peace, justice, freedom, tolerance, participation and solidarity prevail"</a:t>
            </a:r>
            <a:endParaRPr lang="fr-BE" sz="4000" b="1" dirty="0"/>
          </a:p>
        </p:txBody>
      </p:sp>
    </p:spTree>
    <p:extLst>
      <p:ext uri="{BB962C8B-B14F-4D97-AF65-F5344CB8AC3E}">
        <p14:creationId xmlns:p14="http://schemas.microsoft.com/office/powerpoint/2010/main" val="2392252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879806E-DF40-4035-9404-5FA7E937DD78}"/>
              </a:ext>
            </a:extLst>
          </p:cNvPr>
          <p:cNvSpPr>
            <a:spLocks noGrp="1"/>
          </p:cNvSpPr>
          <p:nvPr>
            <p:ph type="title"/>
          </p:nvPr>
        </p:nvSpPr>
        <p:spPr>
          <a:xfrm>
            <a:off x="838200" y="365125"/>
            <a:ext cx="10515600" cy="1082675"/>
          </a:xfrm>
        </p:spPr>
        <p:txBody>
          <a:bodyPr/>
          <a:lstStyle/>
          <a:p>
            <a:r>
              <a:rPr lang="en-US" dirty="0">
                <a:solidFill>
                  <a:srgbClr val="072987"/>
                </a:solidFill>
              </a:rPr>
              <a:t>Who we are </a:t>
            </a:r>
          </a:p>
        </p:txBody>
      </p:sp>
      <p:sp>
        <p:nvSpPr>
          <p:cNvPr id="3" name="Inhaltsplatzhalter 2">
            <a:extLst>
              <a:ext uri="{FF2B5EF4-FFF2-40B4-BE49-F238E27FC236}">
                <a16:creationId xmlns:a16="http://schemas.microsoft.com/office/drawing/2014/main" xmlns="" id="{B676DD59-491A-4487-954C-0537723F0606}"/>
              </a:ext>
            </a:extLst>
          </p:cNvPr>
          <p:cNvSpPr>
            <a:spLocks noGrp="1"/>
          </p:cNvSpPr>
          <p:nvPr>
            <p:ph idx="1"/>
          </p:nvPr>
        </p:nvSpPr>
        <p:spPr>
          <a:xfrm>
            <a:off x="744070" y="1376923"/>
            <a:ext cx="11353800" cy="4996516"/>
          </a:xfrm>
        </p:spPr>
        <p:txBody>
          <a:bodyPr numCol="2">
            <a:normAutofit fontScale="55000" lnSpcReduction="20000"/>
          </a:bodyPr>
          <a:lstStyle/>
          <a:p>
            <a:pPr marL="0" indent="0">
              <a:lnSpc>
                <a:spcPct val="145000"/>
              </a:lnSpc>
              <a:buNone/>
            </a:pPr>
            <a:r>
              <a:rPr lang="en-US" sz="3600" dirty="0">
                <a:solidFill>
                  <a:srgbClr val="072987"/>
                </a:solidFill>
              </a:rPr>
              <a:t>We are a European, non-profit association with </a:t>
            </a:r>
            <a:r>
              <a:rPr lang="en-US" sz="3600" dirty="0" smtClean="0">
                <a:solidFill>
                  <a:srgbClr val="072987"/>
                </a:solidFill>
              </a:rPr>
              <a:t>32 members </a:t>
            </a:r>
            <a:r>
              <a:rPr lang="en-US" sz="3600" dirty="0">
                <a:solidFill>
                  <a:srgbClr val="072987"/>
                </a:solidFill>
              </a:rPr>
              <a:t>from all over Europe. </a:t>
            </a:r>
          </a:p>
          <a:p>
            <a:pPr marL="0" indent="0">
              <a:lnSpc>
                <a:spcPct val="145000"/>
              </a:lnSpc>
              <a:buNone/>
            </a:pPr>
            <a:r>
              <a:rPr lang="en-US" sz="3600" dirty="0">
                <a:solidFill>
                  <a:srgbClr val="072987"/>
                </a:solidFill>
              </a:rPr>
              <a:t>Our MEMBERS are: </a:t>
            </a:r>
            <a:r>
              <a:rPr lang="en-US" sz="3600" dirty="0" smtClean="0">
                <a:solidFill>
                  <a:srgbClr val="072987"/>
                </a:solidFill>
              </a:rPr>
              <a:t>(selection)</a:t>
            </a:r>
            <a:endParaRPr lang="en-US" sz="3600" dirty="0">
              <a:solidFill>
                <a:schemeClr val="bg1"/>
              </a:solidFill>
            </a:endParaRPr>
          </a:p>
          <a:p>
            <a:r>
              <a:rPr lang="en-US" dirty="0">
                <a:solidFill>
                  <a:schemeClr val="bg1"/>
                </a:solidFill>
              </a:rPr>
              <a:t>Akademie Solidarische Ökonomie – Stiftung Ökumene; Germany</a:t>
            </a:r>
          </a:p>
          <a:p>
            <a:r>
              <a:rPr lang="en-US" dirty="0">
                <a:solidFill>
                  <a:schemeClr val="bg1"/>
                </a:solidFill>
              </a:rPr>
              <a:t>Center Ecumena; Belarus</a:t>
            </a:r>
          </a:p>
          <a:p>
            <a:r>
              <a:rPr lang="en-US" dirty="0">
                <a:solidFill>
                  <a:schemeClr val="bg1"/>
                </a:solidFill>
              </a:rPr>
              <a:t>Center for Church Development (ZKE), University of Zurich; Switzerland</a:t>
            </a:r>
          </a:p>
          <a:p>
            <a:r>
              <a:rPr lang="en-US" dirty="0">
                <a:solidFill>
                  <a:schemeClr val="bg1"/>
                </a:solidFill>
              </a:rPr>
              <a:t>Central Committee of German Catholics (ZDK) – Zentralkomitee der deutschen Katholiken e.V.; Germany</a:t>
            </a:r>
          </a:p>
          <a:p>
            <a:r>
              <a:rPr lang="en-US" dirty="0">
                <a:solidFill>
                  <a:schemeClr val="bg1"/>
                </a:solidFill>
              </a:rPr>
              <a:t>Church and Peace – the European ecumenical network of peace church communities, congregations, organisations and institutions; Europe</a:t>
            </a:r>
          </a:p>
          <a:p>
            <a:r>
              <a:rPr lang="en-US" dirty="0">
                <a:solidFill>
                  <a:schemeClr val="bg1"/>
                </a:solidFill>
              </a:rPr>
              <a:t>Colloquium of European Parishes (CEP); Spain</a:t>
            </a:r>
          </a:p>
          <a:p>
            <a:r>
              <a:rPr lang="en-US" dirty="0">
                <a:solidFill>
                  <a:schemeClr val="bg1"/>
                </a:solidFill>
              </a:rPr>
              <a:t>Deutscher Evangelischer Kirchentag (DEKT); Germany</a:t>
            </a:r>
          </a:p>
          <a:p>
            <a:r>
              <a:rPr lang="en-US" dirty="0">
                <a:solidFill>
                  <a:schemeClr val="bg1"/>
                </a:solidFill>
              </a:rPr>
              <a:t>European Laity Forum; Europe</a:t>
            </a:r>
          </a:p>
          <a:p>
            <a:r>
              <a:rPr lang="en-US" dirty="0">
                <a:solidFill>
                  <a:schemeClr val="bg1"/>
                </a:solidFill>
              </a:rPr>
              <a:t>Evang.-ref. Kirche des Kantons St. Gallen; Switzerland</a:t>
            </a:r>
          </a:p>
          <a:p>
            <a:r>
              <a:rPr lang="en-US" dirty="0">
                <a:solidFill>
                  <a:schemeClr val="bg1"/>
                </a:solidFill>
              </a:rPr>
              <a:t>Evangelisch-Lutherische Kirchengemeinde Ottensen (Ev.Kirche Hamburg-Ottensen-Altona); Germany</a:t>
            </a:r>
          </a:p>
          <a:p>
            <a:r>
              <a:rPr lang="en-US" dirty="0">
                <a:solidFill>
                  <a:schemeClr val="bg1"/>
                </a:solidFill>
              </a:rPr>
              <a:t>Federation of Swiss Protestant Churches (SEK – FEPS); Switzerland</a:t>
            </a:r>
          </a:p>
          <a:p>
            <a:r>
              <a:rPr lang="en-US" dirty="0">
                <a:solidFill>
                  <a:schemeClr val="bg1"/>
                </a:solidFill>
              </a:rPr>
              <a:t>Fellowship of European Broadcasters; Europe</a:t>
            </a:r>
          </a:p>
          <a:p>
            <a:r>
              <a:rPr lang="en-US" dirty="0">
                <a:solidFill>
                  <a:schemeClr val="bg1"/>
                </a:solidFill>
              </a:rPr>
              <a:t>Finland Kirchentag (Kirkkopalvelut ry); Finland</a:t>
            </a:r>
          </a:p>
          <a:p>
            <a:r>
              <a:rPr lang="en-US" dirty="0">
                <a:solidFill>
                  <a:schemeClr val="bg1"/>
                </a:solidFill>
              </a:rPr>
              <a:t>Latvian Christian Academy; Latvia</a:t>
            </a:r>
          </a:p>
          <a:p>
            <a:r>
              <a:rPr lang="en-US" dirty="0">
                <a:solidFill>
                  <a:schemeClr val="bg1"/>
                </a:solidFill>
              </a:rPr>
              <a:t>Lutheran Church in Hungary and “Szelrozsa” Youth Jamboree – Project; Hungary</a:t>
            </a:r>
          </a:p>
          <a:p>
            <a:r>
              <a:rPr lang="en-US" dirty="0">
                <a:solidFill>
                  <a:schemeClr val="bg1"/>
                </a:solidFill>
              </a:rPr>
              <a:t>Missionsakademie an der Universität Hamburg; Germany</a:t>
            </a:r>
          </a:p>
          <a:p>
            <a:r>
              <a:rPr lang="en-US" dirty="0">
                <a:solidFill>
                  <a:schemeClr val="bg1"/>
                </a:solidFill>
              </a:rPr>
              <a:t>Moravian Church – European Continent Province (Evangelische Brüder-Unität-Herrnhuter Bürgergemeinde); Europe, Netherlands</a:t>
            </a:r>
          </a:p>
          <a:p>
            <a:r>
              <a:rPr lang="en-US" dirty="0">
                <a:solidFill>
                  <a:schemeClr val="bg1"/>
                </a:solidFill>
              </a:rPr>
              <a:t>Oikosnet Europe; Europe</a:t>
            </a:r>
          </a:p>
          <a:p>
            <a:r>
              <a:rPr lang="en-US" dirty="0">
                <a:solidFill>
                  <a:schemeClr val="bg1"/>
                </a:solidFill>
              </a:rPr>
              <a:t>Orthodox Academy of Crete; Greece</a:t>
            </a:r>
          </a:p>
          <a:p>
            <a:r>
              <a:rPr lang="en-US" dirty="0">
                <a:solidFill>
                  <a:schemeClr val="bg1"/>
                </a:solidFill>
              </a:rPr>
              <a:t>Reformed Church of Zurich; Switzerland</a:t>
            </a:r>
          </a:p>
          <a:p>
            <a:r>
              <a:rPr lang="en-US" dirty="0">
                <a:solidFill>
                  <a:schemeClr val="bg1"/>
                </a:solidFill>
              </a:rPr>
              <a:t>St.Andrew’s Biblical Theological Institute (Moscow); Russia</a:t>
            </a:r>
          </a:p>
          <a:p>
            <a:r>
              <a:rPr lang="en-US" dirty="0">
                <a:solidFill>
                  <a:schemeClr val="bg1"/>
                </a:solidFill>
              </a:rPr>
              <a:t>Stiftung Ökumene – Foundation Oikoumene; Germany</a:t>
            </a:r>
          </a:p>
          <a:p>
            <a:r>
              <a:rPr lang="en-US" dirty="0">
                <a:solidFill>
                  <a:schemeClr val="bg1"/>
                </a:solidFill>
              </a:rPr>
              <a:t>The Evangelical Church of the Augsburg Confession in Poland; Poland</a:t>
            </a:r>
          </a:p>
          <a:p>
            <a:r>
              <a:rPr lang="en-US" dirty="0">
                <a:solidFill>
                  <a:schemeClr val="bg1"/>
                </a:solidFill>
              </a:rPr>
              <a:t>The Sigtuna Foundation (Sigtunastiftelsen); Sweden</a:t>
            </a:r>
          </a:p>
          <a:p>
            <a:r>
              <a:rPr lang="en-US" dirty="0">
                <a:solidFill>
                  <a:schemeClr val="bg1"/>
                </a:solidFill>
              </a:rPr>
              <a:t>World Student Christian Federation Europe (WSCF-E); Europe</a:t>
            </a:r>
          </a:p>
        </p:txBody>
      </p:sp>
    </p:spTree>
    <p:extLst>
      <p:ext uri="{BB962C8B-B14F-4D97-AF65-F5344CB8AC3E}">
        <p14:creationId xmlns:p14="http://schemas.microsoft.com/office/powerpoint/2010/main" val="260195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7" end="1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8" end="1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9" end="1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20" end="2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21" end="2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22" end="2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23" end="2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24" end="2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25" end="2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26" end="2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C41F420-B801-4552-9F79-075231A3E410}"/>
              </a:ext>
            </a:extLst>
          </p:cNvPr>
          <p:cNvSpPr>
            <a:spLocks noGrp="1"/>
          </p:cNvSpPr>
          <p:nvPr>
            <p:ph type="title"/>
          </p:nvPr>
        </p:nvSpPr>
        <p:spPr>
          <a:xfrm>
            <a:off x="838200" y="365125"/>
            <a:ext cx="10515600" cy="1158875"/>
          </a:xfrm>
        </p:spPr>
        <p:txBody>
          <a:bodyPr/>
          <a:lstStyle/>
          <a:p>
            <a:r>
              <a:rPr lang="de-CH" dirty="0">
                <a:solidFill>
                  <a:srgbClr val="072987"/>
                </a:solidFill>
              </a:rPr>
              <a:t>Current BOARD </a:t>
            </a:r>
          </a:p>
        </p:txBody>
      </p:sp>
      <p:sp>
        <p:nvSpPr>
          <p:cNvPr id="3" name="Inhaltsplatzhalter 2">
            <a:extLst>
              <a:ext uri="{FF2B5EF4-FFF2-40B4-BE49-F238E27FC236}">
                <a16:creationId xmlns:a16="http://schemas.microsoft.com/office/drawing/2014/main" xmlns="" id="{4C7DDDBA-D029-464D-938F-108C170A986D}"/>
              </a:ext>
            </a:extLst>
          </p:cNvPr>
          <p:cNvSpPr>
            <a:spLocks noGrp="1"/>
          </p:cNvSpPr>
          <p:nvPr>
            <p:ph idx="1"/>
          </p:nvPr>
        </p:nvSpPr>
        <p:spPr>
          <a:xfrm>
            <a:off x="838200" y="1488140"/>
            <a:ext cx="11026588" cy="5056095"/>
          </a:xfrm>
        </p:spPr>
        <p:txBody>
          <a:bodyPr numCol="2">
            <a:normAutofit fontScale="40000" lnSpcReduction="20000"/>
          </a:bodyPr>
          <a:lstStyle/>
          <a:p>
            <a:pPr marL="0" indent="0">
              <a:lnSpc>
                <a:spcPct val="145000"/>
              </a:lnSpc>
              <a:buNone/>
            </a:pPr>
            <a:r>
              <a:rPr lang="en-US" sz="5000" dirty="0">
                <a:solidFill>
                  <a:srgbClr val="072987"/>
                </a:solidFill>
              </a:rPr>
              <a:t>The association is governed by a board of currently 14 members. </a:t>
            </a:r>
          </a:p>
          <a:p>
            <a:pPr marL="0" indent="0">
              <a:lnSpc>
                <a:spcPct val="145000"/>
              </a:lnSpc>
              <a:buNone/>
            </a:pPr>
            <a:r>
              <a:rPr lang="en-US" sz="5000" dirty="0">
                <a:solidFill>
                  <a:srgbClr val="072987"/>
                </a:solidFill>
              </a:rPr>
              <a:t>The board is lead by a chair and three vice chairs. These are:</a:t>
            </a:r>
          </a:p>
          <a:p>
            <a:pPr>
              <a:lnSpc>
                <a:spcPct val="120000"/>
              </a:lnSpc>
            </a:pPr>
            <a:r>
              <a:rPr lang="en-US" sz="3500" dirty="0">
                <a:solidFill>
                  <a:schemeClr val="bg1"/>
                </a:solidFill>
              </a:rPr>
              <a:t>Sven Giegold – Member of the European Parliament – Germany / Belgium – Chair of the ECC Board</a:t>
            </a:r>
          </a:p>
          <a:p>
            <a:pPr>
              <a:lnSpc>
                <a:spcPct val="120000"/>
              </a:lnSpc>
            </a:pPr>
            <a:r>
              <a:rPr lang="en-US" sz="3500" dirty="0">
                <a:solidFill>
                  <a:schemeClr val="bg1"/>
                </a:solidFill>
              </a:rPr>
              <a:t>Peter Annegarn – European Laity Forum – Belgium – Vice Chair of the ECC Board</a:t>
            </a:r>
          </a:p>
          <a:p>
            <a:pPr lvl="0">
              <a:lnSpc>
                <a:spcPct val="120000"/>
              </a:lnSpc>
            </a:pPr>
            <a:r>
              <a:rPr lang="en-US" sz="3500" dirty="0">
                <a:solidFill>
                  <a:schemeClr val="bg1"/>
                </a:solidFill>
              </a:rPr>
              <a:t>Jeannette Behringer – Reformed Church of the Canton of Zurich – Switzerland – Vice Chair of the ECC Board</a:t>
            </a:r>
          </a:p>
          <a:p>
            <a:pPr>
              <a:lnSpc>
                <a:spcPct val="120000"/>
              </a:lnSpc>
            </a:pPr>
            <a:r>
              <a:rPr lang="en-US" sz="3500" dirty="0">
                <a:solidFill>
                  <a:schemeClr val="bg1"/>
                </a:solidFill>
              </a:rPr>
              <a:t>Katerina Karkala-Zorba – Orthodox Academy of Crete – Greece – Vice Chair of the ECC Board</a:t>
            </a:r>
            <a:endParaRPr lang="en-US" dirty="0">
              <a:solidFill>
                <a:schemeClr val="bg1"/>
              </a:solidFill>
            </a:endParaRPr>
          </a:p>
          <a:p>
            <a:pPr marL="0" indent="0">
              <a:lnSpc>
                <a:spcPct val="120000"/>
              </a:lnSpc>
              <a:buNone/>
            </a:pPr>
            <a:r>
              <a:rPr lang="en-US" sz="5000" dirty="0">
                <a:solidFill>
                  <a:srgbClr val="072987"/>
                </a:solidFill>
              </a:rPr>
              <a:t>Members of the Board</a:t>
            </a:r>
          </a:p>
          <a:p>
            <a:pPr>
              <a:lnSpc>
                <a:spcPct val="120000"/>
              </a:lnSpc>
            </a:pPr>
            <a:r>
              <a:rPr lang="en-US" sz="3500" dirty="0">
                <a:solidFill>
                  <a:schemeClr val="bg1"/>
                </a:solidFill>
              </a:rPr>
              <a:t>Christina Aus der Au – Centre for Church Development at the University of Zurich – Switzerland </a:t>
            </a:r>
          </a:p>
          <a:p>
            <a:pPr lvl="0">
              <a:lnSpc>
                <a:spcPct val="120000"/>
              </a:lnSpc>
            </a:pPr>
            <a:endParaRPr lang="en-US" sz="3500" dirty="0">
              <a:solidFill>
                <a:schemeClr val="bg1"/>
              </a:solidFill>
            </a:endParaRPr>
          </a:p>
          <a:p>
            <a:pPr lvl="0">
              <a:lnSpc>
                <a:spcPct val="120000"/>
              </a:lnSpc>
            </a:pPr>
            <a:r>
              <a:rPr lang="en-US" sz="3500" dirty="0">
                <a:solidFill>
                  <a:schemeClr val="bg1"/>
                </a:solidFill>
              </a:rPr>
              <a:t>Alexei Bodrov – St Andrew's Biblical Theological Institute Moscow – Russia</a:t>
            </a:r>
          </a:p>
          <a:p>
            <a:pPr lvl="0">
              <a:lnSpc>
                <a:spcPct val="120000"/>
              </a:lnSpc>
            </a:pPr>
            <a:r>
              <a:rPr lang="en-US" sz="3500" dirty="0">
                <a:solidFill>
                  <a:schemeClr val="bg1"/>
                </a:solidFill>
              </a:rPr>
              <a:t>Annika Foltin – World Student Christian Federation, Europe – Germany</a:t>
            </a:r>
          </a:p>
          <a:p>
            <a:pPr lvl="0">
              <a:lnSpc>
                <a:spcPct val="120000"/>
              </a:lnSpc>
            </a:pPr>
            <a:r>
              <a:rPr lang="en-US" sz="3500" dirty="0">
                <a:solidFill>
                  <a:schemeClr val="bg1"/>
                </a:solidFill>
              </a:rPr>
              <a:t>Jari Kupianien – Kirkkopalvelut Rp, Kirkkopäivät (Kirchentag Finland) – Finland </a:t>
            </a:r>
          </a:p>
          <a:p>
            <a:pPr lvl="0">
              <a:lnSpc>
                <a:spcPct val="120000"/>
              </a:lnSpc>
            </a:pPr>
            <a:r>
              <a:rPr lang="en-US" sz="3500" dirty="0">
                <a:solidFill>
                  <a:schemeClr val="bg1"/>
                </a:solidFill>
              </a:rPr>
              <a:t>Balázs Mesterházy – Szélrὁzsa Hungarian Youth Meeting, Evangelical Lutheran Church in Hungary – Hungary </a:t>
            </a:r>
          </a:p>
          <a:p>
            <a:pPr lvl="0">
              <a:lnSpc>
                <a:spcPct val="120000"/>
              </a:lnSpc>
            </a:pPr>
            <a:r>
              <a:rPr lang="en-US" sz="3500" dirty="0">
                <a:solidFill>
                  <a:schemeClr val="bg1"/>
                </a:solidFill>
              </a:rPr>
              <a:t>Holger Müller – Ev. Landeskirche in Baden / Ev. Kirchgemeinde Staffort-Büchenau – Germany</a:t>
            </a:r>
          </a:p>
          <a:p>
            <a:pPr lvl="0">
              <a:lnSpc>
                <a:spcPct val="120000"/>
              </a:lnSpc>
            </a:pPr>
            <a:r>
              <a:rPr lang="en-US" sz="3500" dirty="0">
                <a:solidFill>
                  <a:schemeClr val="bg1"/>
                </a:solidFill>
              </a:rPr>
              <a:t>Leslie Nathaniel – Diocese in Europe, Church of England, Conference of European Churches – England / Germany </a:t>
            </a:r>
          </a:p>
          <a:p>
            <a:pPr lvl="0">
              <a:lnSpc>
                <a:spcPct val="120000"/>
              </a:lnSpc>
            </a:pPr>
            <a:r>
              <a:rPr lang="en-US" sz="3500" dirty="0">
                <a:solidFill>
                  <a:schemeClr val="bg1"/>
                </a:solidFill>
              </a:rPr>
              <a:t>Krsto Stanisic – Serbian Orthodox Church – Montenegro</a:t>
            </a:r>
          </a:p>
          <a:p>
            <a:pPr lvl="0">
              <a:lnSpc>
                <a:spcPct val="120000"/>
              </a:lnSpc>
            </a:pPr>
            <a:r>
              <a:rPr lang="en-US" sz="3500" dirty="0" smtClean="0">
                <a:solidFill>
                  <a:schemeClr val="bg1"/>
                </a:solidFill>
              </a:rPr>
              <a:t>(</a:t>
            </a:r>
            <a:r>
              <a:rPr lang="en-US" sz="3500" dirty="0" err="1" smtClean="0">
                <a:solidFill>
                  <a:schemeClr val="bg1"/>
                </a:solidFill>
              </a:rPr>
              <a:t>Rebekka</a:t>
            </a:r>
            <a:r>
              <a:rPr lang="en-US" sz="3500" dirty="0" smtClean="0">
                <a:solidFill>
                  <a:schemeClr val="bg1"/>
                </a:solidFill>
              </a:rPr>
              <a:t> </a:t>
            </a:r>
            <a:r>
              <a:rPr lang="en-US" sz="3500" dirty="0">
                <a:solidFill>
                  <a:schemeClr val="bg1"/>
                </a:solidFill>
              </a:rPr>
              <a:t>Højmark Svenningsen – Ev. Luth. Church in Denmark – </a:t>
            </a:r>
            <a:r>
              <a:rPr lang="en-US" sz="3500" dirty="0" smtClean="0">
                <a:solidFill>
                  <a:schemeClr val="bg1"/>
                </a:solidFill>
              </a:rPr>
              <a:t>Denmark)</a:t>
            </a:r>
            <a:endParaRPr lang="en-US" sz="3500" dirty="0">
              <a:solidFill>
                <a:schemeClr val="bg1"/>
              </a:solidFill>
            </a:endParaRPr>
          </a:p>
          <a:p>
            <a:pPr lvl="0">
              <a:lnSpc>
                <a:spcPct val="120000"/>
              </a:lnSpc>
            </a:pPr>
            <a:r>
              <a:rPr lang="en-US" sz="3500" dirty="0" smtClean="0">
                <a:solidFill>
                  <a:schemeClr val="bg1"/>
                </a:solidFill>
              </a:rPr>
              <a:t>(</a:t>
            </a:r>
            <a:r>
              <a:rPr lang="en-US" sz="3500" dirty="0" err="1" smtClean="0">
                <a:solidFill>
                  <a:schemeClr val="bg1"/>
                </a:solidFill>
              </a:rPr>
              <a:t>Jérôme</a:t>
            </a:r>
            <a:r>
              <a:rPr lang="en-US" sz="3500" dirty="0" smtClean="0">
                <a:solidFill>
                  <a:schemeClr val="bg1"/>
                </a:solidFill>
              </a:rPr>
              <a:t> </a:t>
            </a:r>
            <a:r>
              <a:rPr lang="en-US" sz="3500" dirty="0">
                <a:solidFill>
                  <a:schemeClr val="bg1"/>
                </a:solidFill>
              </a:rPr>
              <a:t>Vignon – Semaines Sociales de France – </a:t>
            </a:r>
            <a:r>
              <a:rPr lang="en-US" sz="3500" dirty="0" smtClean="0">
                <a:solidFill>
                  <a:schemeClr val="bg1"/>
                </a:solidFill>
              </a:rPr>
              <a:t>France)</a:t>
            </a:r>
            <a:endParaRPr lang="en-US" sz="3500" dirty="0">
              <a:solidFill>
                <a:schemeClr val="bg1"/>
              </a:solidFill>
            </a:endParaRPr>
          </a:p>
          <a:p>
            <a:pPr marL="0" indent="0">
              <a:lnSpc>
                <a:spcPct val="145000"/>
              </a:lnSpc>
              <a:buNone/>
            </a:pPr>
            <a:endParaRPr lang="en-US" dirty="0">
              <a:solidFill>
                <a:schemeClr val="bg1"/>
              </a:solidFill>
            </a:endParaRPr>
          </a:p>
        </p:txBody>
      </p:sp>
    </p:spTree>
    <p:extLst>
      <p:ext uri="{BB962C8B-B14F-4D97-AF65-F5344CB8AC3E}">
        <p14:creationId xmlns:p14="http://schemas.microsoft.com/office/powerpoint/2010/main" val="420957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5" end="15"/>
                                            </p:txEl>
                                          </p:spTgt>
                                        </p:tgtEl>
                                        <p:attrNameLst>
                                          <p:attrName>style.visibility</p:attrName>
                                        </p:attrNameLst>
                                      </p:cBhvr>
                                      <p:to>
                                        <p:strVal val="visible"/>
                                      </p:to>
                                    </p:set>
                                    <p:anim calcmode="lin" valueType="num">
                                      <p:cBhvr additive="base">
                                        <p:cTn id="6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anim calcmode="lin" valueType="num">
                                      <p:cBhvr additive="base">
                                        <p:cTn id="6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7" end="17"/>
                                            </p:txEl>
                                          </p:spTgt>
                                        </p:tgtEl>
                                        <p:attrNameLst>
                                          <p:attrName>style.visibility</p:attrName>
                                        </p:attrNameLst>
                                      </p:cBhvr>
                                      <p:to>
                                        <p:strVal val="visible"/>
                                      </p:to>
                                    </p:set>
                                    <p:anim calcmode="lin" valueType="num">
                                      <p:cBhvr additive="base">
                                        <p:cTn id="73"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3516ADC-E20C-4BF9-925F-E659348831C7}"/>
              </a:ext>
            </a:extLst>
          </p:cNvPr>
          <p:cNvSpPr>
            <a:spLocks noGrp="1"/>
          </p:cNvSpPr>
          <p:nvPr>
            <p:ph type="title"/>
          </p:nvPr>
        </p:nvSpPr>
        <p:spPr/>
        <p:txBody>
          <a:bodyPr/>
          <a:lstStyle/>
          <a:p>
            <a:r>
              <a:rPr lang="en-US" dirty="0">
                <a:solidFill>
                  <a:srgbClr val="072987"/>
                </a:solidFill>
              </a:rPr>
              <a:t>What is our Goal?</a:t>
            </a:r>
          </a:p>
        </p:txBody>
      </p:sp>
      <p:sp>
        <p:nvSpPr>
          <p:cNvPr id="3" name="Inhaltsplatzhalter 2">
            <a:extLst>
              <a:ext uri="{FF2B5EF4-FFF2-40B4-BE49-F238E27FC236}">
                <a16:creationId xmlns:a16="http://schemas.microsoft.com/office/drawing/2014/main" xmlns="" id="{34E59810-B976-4DC6-99FE-11E73FD96487}"/>
              </a:ext>
            </a:extLst>
          </p:cNvPr>
          <p:cNvSpPr>
            <a:spLocks noGrp="1"/>
          </p:cNvSpPr>
          <p:nvPr>
            <p:ph idx="1"/>
          </p:nvPr>
        </p:nvSpPr>
        <p:spPr>
          <a:xfrm>
            <a:off x="838200" y="2857500"/>
            <a:ext cx="10325100" cy="3524250"/>
          </a:xfrm>
        </p:spPr>
        <p:txBody>
          <a:bodyPr>
            <a:normAutofit/>
          </a:bodyPr>
          <a:lstStyle/>
          <a:p>
            <a:pPr marL="0" indent="0">
              <a:buNone/>
            </a:pPr>
            <a:r>
              <a:rPr lang="en-US" sz="2000" dirty="0">
                <a:solidFill>
                  <a:srgbClr val="072987"/>
                </a:solidFill>
              </a:rPr>
              <a:t>The event shall …</a:t>
            </a:r>
          </a:p>
          <a:p>
            <a:pPr marL="0" indent="0">
              <a:buNone/>
            </a:pPr>
            <a:r>
              <a:rPr lang="en-US" sz="2000" dirty="0">
                <a:solidFill>
                  <a:srgbClr val="072987"/>
                </a:solidFill>
              </a:rPr>
              <a:t>… be an event open to everyone who is interested and willing to enter into dialog with the other participants</a:t>
            </a:r>
          </a:p>
          <a:p>
            <a:pPr marL="0" indent="0">
              <a:buNone/>
            </a:pPr>
            <a:r>
              <a:rPr lang="en-US" sz="2000" dirty="0">
                <a:solidFill>
                  <a:srgbClr val="072987"/>
                </a:solidFill>
              </a:rPr>
              <a:t>… be carried by worship and prayer</a:t>
            </a:r>
          </a:p>
          <a:p>
            <a:pPr marL="0" indent="0">
              <a:buNone/>
            </a:pPr>
            <a:r>
              <a:rPr lang="en-US" sz="2000" dirty="0">
                <a:solidFill>
                  <a:srgbClr val="072987"/>
                </a:solidFill>
              </a:rPr>
              <a:t>… be participatory </a:t>
            </a:r>
          </a:p>
          <a:p>
            <a:pPr marL="0" indent="0">
              <a:buNone/>
            </a:pPr>
            <a:r>
              <a:rPr lang="en-US" sz="2000" dirty="0">
                <a:solidFill>
                  <a:srgbClr val="072987"/>
                </a:solidFill>
              </a:rPr>
              <a:t>… have open spaces for discussions, bible studies and work shops </a:t>
            </a:r>
          </a:p>
          <a:p>
            <a:pPr marL="0" indent="0">
              <a:buNone/>
            </a:pPr>
            <a:r>
              <a:rPr lang="en-US" sz="2000" dirty="0">
                <a:solidFill>
                  <a:srgbClr val="072987"/>
                </a:solidFill>
              </a:rPr>
              <a:t>… have between 10’000 -15’000 participants from all over Europe</a:t>
            </a:r>
          </a:p>
          <a:p>
            <a:pPr marL="0" indent="0">
              <a:buNone/>
            </a:pPr>
            <a:r>
              <a:rPr lang="en-US" sz="2000" dirty="0">
                <a:solidFill>
                  <a:srgbClr val="072987"/>
                </a:solidFill>
              </a:rPr>
              <a:t>... take place in </a:t>
            </a:r>
            <a:r>
              <a:rPr lang="en-US" sz="2000" dirty="0" smtClean="0">
                <a:solidFill>
                  <a:srgbClr val="072987"/>
                </a:solidFill>
              </a:rPr>
              <a:t>2023/2024</a:t>
            </a:r>
          </a:p>
          <a:p>
            <a:pPr marL="0" indent="0">
              <a:buNone/>
            </a:pPr>
            <a:r>
              <a:rPr lang="en-US" sz="2000" dirty="0" smtClean="0">
                <a:solidFill>
                  <a:srgbClr val="072987"/>
                </a:solidFill>
              </a:rPr>
              <a:t>… possible venues: Vienna, </a:t>
            </a:r>
            <a:r>
              <a:rPr lang="en-US" sz="2000" dirty="0" err="1" smtClean="0">
                <a:solidFill>
                  <a:srgbClr val="072987"/>
                </a:solidFill>
              </a:rPr>
              <a:t>Strassburg</a:t>
            </a:r>
            <a:r>
              <a:rPr lang="en-US" sz="2000" dirty="0" smtClean="0">
                <a:solidFill>
                  <a:srgbClr val="072987"/>
                </a:solidFill>
              </a:rPr>
              <a:t>, </a:t>
            </a:r>
            <a:r>
              <a:rPr lang="en-US" sz="2000" dirty="0" err="1" smtClean="0">
                <a:solidFill>
                  <a:srgbClr val="072987"/>
                </a:solidFill>
              </a:rPr>
              <a:t>Zürch</a:t>
            </a:r>
            <a:r>
              <a:rPr lang="en-US" sz="2000" smtClean="0">
                <a:solidFill>
                  <a:srgbClr val="072987"/>
                </a:solidFill>
              </a:rPr>
              <a:t>, ….</a:t>
            </a:r>
            <a:endParaRPr lang="en-US" sz="2000" dirty="0">
              <a:solidFill>
                <a:srgbClr val="072987"/>
              </a:solidFill>
            </a:endParaRPr>
          </a:p>
        </p:txBody>
      </p:sp>
      <p:sp>
        <p:nvSpPr>
          <p:cNvPr id="4" name="Textfeld 3">
            <a:extLst>
              <a:ext uri="{FF2B5EF4-FFF2-40B4-BE49-F238E27FC236}">
                <a16:creationId xmlns:a16="http://schemas.microsoft.com/office/drawing/2014/main" xmlns="" id="{E85CAB0E-AD4E-4B1B-98E6-796AA5BD4334}"/>
              </a:ext>
            </a:extLst>
          </p:cNvPr>
          <p:cNvSpPr txBox="1"/>
          <p:nvPr/>
        </p:nvSpPr>
        <p:spPr>
          <a:xfrm>
            <a:off x="1160929" y="1604634"/>
            <a:ext cx="10457329" cy="830997"/>
          </a:xfrm>
          <a:prstGeom prst="rect">
            <a:avLst/>
          </a:prstGeom>
          <a:noFill/>
        </p:spPr>
        <p:txBody>
          <a:bodyPr wrap="square" rtlCol="0">
            <a:spAutoFit/>
          </a:bodyPr>
          <a:lstStyle/>
          <a:p>
            <a:pPr algn="ctr"/>
            <a:r>
              <a:rPr lang="en-US" sz="2400" b="1" i="1" dirty="0">
                <a:solidFill>
                  <a:srgbClr val="072987"/>
                </a:solidFill>
              </a:rPr>
              <a:t>The goal of the </a:t>
            </a:r>
            <a:r>
              <a:rPr lang="en-US" sz="2400" b="1" dirty="0">
                <a:solidFill>
                  <a:srgbClr val="072987"/>
                </a:solidFill>
              </a:rPr>
              <a:t>ECC</a:t>
            </a:r>
            <a:r>
              <a:rPr lang="en-US" sz="2400" b="1" i="1" dirty="0">
                <a:solidFill>
                  <a:srgbClr val="072987"/>
                </a:solidFill>
              </a:rPr>
              <a:t> is to organize a large-scale ecumenical gathering of Christians in Europe and beyond.</a:t>
            </a:r>
            <a:endParaRPr lang="en-US" sz="2400" dirty="0">
              <a:solidFill>
                <a:srgbClr val="072987"/>
              </a:solidFill>
            </a:endParaRPr>
          </a:p>
        </p:txBody>
      </p:sp>
    </p:spTree>
    <p:extLst>
      <p:ext uri="{BB962C8B-B14F-4D97-AF65-F5344CB8AC3E}">
        <p14:creationId xmlns:p14="http://schemas.microsoft.com/office/powerpoint/2010/main" val="144438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chemeClr val="tx1"/>
            </a:gs>
            <a:gs pos="100000">
              <a:srgbClr val="072987"/>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xmlns="" id="{6BA5E695-308E-4FEC-A21E-481BD842298C}"/>
              </a:ext>
            </a:extLst>
          </p:cNvPr>
          <p:cNvSpPr>
            <a:spLocks noGrp="1"/>
          </p:cNvSpPr>
          <p:nvPr>
            <p:ph type="subTitle" idx="1"/>
          </p:nvPr>
        </p:nvSpPr>
        <p:spPr>
          <a:xfrm>
            <a:off x="790575" y="1581150"/>
            <a:ext cx="11229975" cy="5229225"/>
          </a:xfrm>
        </p:spPr>
        <p:txBody>
          <a:bodyPr>
            <a:normAutofit fontScale="92500" lnSpcReduction="10000"/>
          </a:bodyPr>
          <a:lstStyle/>
          <a:p>
            <a:pPr algn="l">
              <a:lnSpc>
                <a:spcPct val="120000"/>
              </a:lnSpc>
              <a:spcAft>
                <a:spcPts val="1200"/>
              </a:spcAft>
            </a:pPr>
            <a:r>
              <a:rPr lang="en-US" sz="2600" i="1" dirty="0">
                <a:solidFill>
                  <a:srgbClr val="072987"/>
                </a:solidFill>
              </a:rPr>
              <a:t>Coming from a diversity of national, cultural and social backgrounds, Europe is our common home. Living our faith in different church traditions, we are united by the same gospel. Our diversity enriches us and we want to celebrate our faith together.</a:t>
            </a:r>
          </a:p>
          <a:p>
            <a:pPr marL="457200" indent="-457200" algn="l">
              <a:lnSpc>
                <a:spcPct val="145000"/>
              </a:lnSpc>
              <a:buFont typeface="Arial" panose="020B0604020202020204" pitchFamily="34" charset="0"/>
              <a:buChar char="•"/>
            </a:pPr>
            <a:r>
              <a:rPr lang="en-US" dirty="0">
                <a:solidFill>
                  <a:srgbClr val="072987"/>
                </a:solidFill>
              </a:rPr>
              <a:t>We acknowledge our responsibility to create a future with hope for the whole of Europe and for the world. </a:t>
            </a:r>
          </a:p>
          <a:p>
            <a:pPr marL="457200" indent="-457200" algn="l">
              <a:lnSpc>
                <a:spcPct val="145000"/>
              </a:lnSpc>
              <a:buFont typeface="Arial" panose="020B0604020202020204" pitchFamily="34" charset="0"/>
              <a:buChar char="•"/>
            </a:pPr>
            <a:r>
              <a:rPr lang="en-US" dirty="0">
                <a:solidFill>
                  <a:srgbClr val="072987"/>
                </a:solidFill>
              </a:rPr>
              <a:t>We stand up for peace, freedom and well-being, compassion and solidarity. </a:t>
            </a:r>
          </a:p>
          <a:p>
            <a:pPr marL="457200" indent="-457200" algn="l">
              <a:lnSpc>
                <a:spcPct val="145000"/>
              </a:lnSpc>
              <a:buFont typeface="Arial" panose="020B0604020202020204" pitchFamily="34" charset="0"/>
              <a:buChar char="•"/>
            </a:pPr>
            <a:r>
              <a:rPr lang="en-US" dirty="0">
                <a:solidFill>
                  <a:srgbClr val="072987"/>
                </a:solidFill>
              </a:rPr>
              <a:t>Inspired by our Christian faith, we want to strengthen the fabric of European society. </a:t>
            </a:r>
          </a:p>
          <a:p>
            <a:pPr marL="457200" indent="-457200" algn="l">
              <a:lnSpc>
                <a:spcPct val="145000"/>
              </a:lnSpc>
              <a:buFont typeface="Arial" panose="020B0604020202020204" pitchFamily="34" charset="0"/>
              <a:buChar char="•"/>
            </a:pPr>
            <a:r>
              <a:rPr lang="en-US" dirty="0">
                <a:solidFill>
                  <a:srgbClr val="072987"/>
                </a:solidFill>
              </a:rPr>
              <a:t>We want to live up to the Ecumenical commitment of the churches in Europe for unity</a:t>
            </a:r>
            <a:r>
              <a:rPr lang="en-US" sz="2600" dirty="0">
                <a:solidFill>
                  <a:srgbClr val="072987"/>
                </a:solidFill>
              </a:rPr>
              <a:t>.</a:t>
            </a:r>
          </a:p>
          <a:p>
            <a:pPr algn="l">
              <a:lnSpc>
                <a:spcPct val="145000"/>
              </a:lnSpc>
            </a:pPr>
            <a:r>
              <a:rPr lang="en-US" sz="2900" b="1" i="1" dirty="0">
                <a:solidFill>
                  <a:srgbClr val="072987"/>
                </a:solidFill>
              </a:rPr>
              <a:t>Everyone is invited to join us on this journey!</a:t>
            </a:r>
          </a:p>
          <a:p>
            <a:endParaRPr lang="de-CH" dirty="0"/>
          </a:p>
        </p:txBody>
      </p:sp>
      <p:sp>
        <p:nvSpPr>
          <p:cNvPr id="4" name="Titel 1">
            <a:extLst>
              <a:ext uri="{FF2B5EF4-FFF2-40B4-BE49-F238E27FC236}">
                <a16:creationId xmlns:a16="http://schemas.microsoft.com/office/drawing/2014/main" xmlns="" id="{7BEAD288-8FF8-4151-AF5D-2B5A90AC20FA}"/>
              </a:ext>
            </a:extLst>
          </p:cNvPr>
          <p:cNvSpPr>
            <a:spLocks noGrp="1"/>
          </p:cNvSpPr>
          <p:nvPr>
            <p:ph type="ctrTitle"/>
          </p:nvPr>
        </p:nvSpPr>
        <p:spPr>
          <a:xfrm>
            <a:off x="928687" y="479424"/>
            <a:ext cx="9263064" cy="1035051"/>
          </a:xfrm>
        </p:spPr>
        <p:txBody>
          <a:bodyPr>
            <a:normAutofit/>
          </a:bodyPr>
          <a:lstStyle/>
          <a:p>
            <a:pPr algn="l"/>
            <a:r>
              <a:rPr lang="en-US" dirty="0">
                <a:solidFill>
                  <a:srgbClr val="072987"/>
                </a:solidFill>
              </a:rPr>
              <a:t>Our Common Vision</a:t>
            </a:r>
          </a:p>
        </p:txBody>
      </p:sp>
    </p:spTree>
    <p:extLst>
      <p:ext uri="{BB962C8B-B14F-4D97-AF65-F5344CB8AC3E}">
        <p14:creationId xmlns:p14="http://schemas.microsoft.com/office/powerpoint/2010/main" val="187359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pic>
        <p:nvPicPr>
          <p:cNvPr id="1026" name="Picture 2" descr="https://www.european-christian-convention.eu/wp-content/uploads/2017/08/Group-Picture.jpg">
            <a:extLst>
              <a:ext uri="{FF2B5EF4-FFF2-40B4-BE49-F238E27FC236}">
                <a16:creationId xmlns:a16="http://schemas.microsoft.com/office/drawing/2014/main" xmlns="" id="{5587E48A-0893-4D3E-A48F-777C846CF9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63" r="1474" b="4022"/>
          <a:stretch/>
        </p:blipFill>
        <p:spPr bwMode="auto">
          <a:xfrm>
            <a:off x="4090988" y="2078773"/>
            <a:ext cx="7957465" cy="386238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xmlns="" id="{30D8ED62-560E-412A-ACE5-89BFD8D81888}"/>
              </a:ext>
            </a:extLst>
          </p:cNvPr>
          <p:cNvSpPr>
            <a:spLocks noGrp="1"/>
          </p:cNvSpPr>
          <p:nvPr>
            <p:ph type="title"/>
          </p:nvPr>
        </p:nvSpPr>
        <p:spPr>
          <a:xfrm>
            <a:off x="838200" y="365124"/>
            <a:ext cx="9191625" cy="954089"/>
          </a:xfrm>
        </p:spPr>
        <p:txBody>
          <a:bodyPr>
            <a:normAutofit/>
          </a:bodyPr>
          <a:lstStyle/>
          <a:p>
            <a:r>
              <a:rPr lang="en-US" dirty="0">
                <a:solidFill>
                  <a:srgbClr val="072987"/>
                </a:solidFill>
              </a:rPr>
              <a:t>What happened so far? – our HISTORY </a:t>
            </a:r>
          </a:p>
        </p:txBody>
      </p:sp>
      <p:sp>
        <p:nvSpPr>
          <p:cNvPr id="3" name="Textfeld 2">
            <a:extLst>
              <a:ext uri="{FF2B5EF4-FFF2-40B4-BE49-F238E27FC236}">
                <a16:creationId xmlns:a16="http://schemas.microsoft.com/office/drawing/2014/main" xmlns="" id="{50EF0305-3F09-4B14-8DE3-7EE13848E382}"/>
              </a:ext>
            </a:extLst>
          </p:cNvPr>
          <p:cNvSpPr txBox="1"/>
          <p:nvPr/>
        </p:nvSpPr>
        <p:spPr>
          <a:xfrm>
            <a:off x="838200" y="2763684"/>
            <a:ext cx="3462338" cy="1846659"/>
          </a:xfrm>
          <a:prstGeom prst="rect">
            <a:avLst/>
          </a:prstGeom>
          <a:noFill/>
        </p:spPr>
        <p:txBody>
          <a:bodyPr wrap="square" rtlCol="0">
            <a:spAutoFit/>
          </a:bodyPr>
          <a:lstStyle/>
          <a:p>
            <a:r>
              <a:rPr lang="en-US" sz="2400" b="1" i="1" dirty="0">
                <a:solidFill>
                  <a:srgbClr val="072987"/>
                </a:solidFill>
              </a:rPr>
              <a:t>The First meeting </a:t>
            </a:r>
          </a:p>
          <a:p>
            <a:endParaRPr lang="en-US" sz="2400" dirty="0">
              <a:solidFill>
                <a:srgbClr val="072987"/>
              </a:solidFill>
            </a:endParaRPr>
          </a:p>
          <a:p>
            <a:r>
              <a:rPr lang="en-US" sz="2400" dirty="0">
                <a:solidFill>
                  <a:srgbClr val="072987"/>
                </a:solidFill>
              </a:rPr>
              <a:t>60 participants from </a:t>
            </a:r>
          </a:p>
          <a:p>
            <a:r>
              <a:rPr lang="en-US" sz="2400" dirty="0">
                <a:solidFill>
                  <a:srgbClr val="072987"/>
                </a:solidFill>
              </a:rPr>
              <a:t>20 European countries</a:t>
            </a:r>
          </a:p>
          <a:p>
            <a:pPr marL="285750" indent="-285750">
              <a:buFont typeface="Arial" panose="020B0604020202020204" pitchFamily="34" charset="0"/>
              <a:buChar char="•"/>
            </a:pPr>
            <a:endParaRPr lang="en-US" dirty="0">
              <a:solidFill>
                <a:srgbClr val="072987"/>
              </a:solidFill>
            </a:endParaRPr>
          </a:p>
        </p:txBody>
      </p:sp>
      <p:sp>
        <p:nvSpPr>
          <p:cNvPr id="4" name="Textfeld 3">
            <a:extLst>
              <a:ext uri="{FF2B5EF4-FFF2-40B4-BE49-F238E27FC236}">
                <a16:creationId xmlns:a16="http://schemas.microsoft.com/office/drawing/2014/main" xmlns="" id="{E94E22C8-7E73-47D0-AC8F-14B909A1C6AA}"/>
              </a:ext>
            </a:extLst>
          </p:cNvPr>
          <p:cNvSpPr txBox="1"/>
          <p:nvPr/>
        </p:nvSpPr>
        <p:spPr>
          <a:xfrm>
            <a:off x="3969544" y="1247776"/>
            <a:ext cx="4005262" cy="830997"/>
          </a:xfrm>
          <a:prstGeom prst="rect">
            <a:avLst/>
          </a:prstGeom>
          <a:noFill/>
        </p:spPr>
        <p:txBody>
          <a:bodyPr wrap="square" rtlCol="0">
            <a:spAutoFit/>
          </a:bodyPr>
          <a:lstStyle/>
          <a:p>
            <a:r>
              <a:rPr lang="de-CH" sz="4800" dirty="0">
                <a:solidFill>
                  <a:srgbClr val="072987"/>
                </a:solidFill>
              </a:rPr>
              <a:t>Bad Boll 2015</a:t>
            </a:r>
            <a:endParaRPr lang="de-CH" sz="4800" dirty="0"/>
          </a:p>
        </p:txBody>
      </p:sp>
      <p:sp>
        <p:nvSpPr>
          <p:cNvPr id="5" name="Textfeld 4">
            <a:extLst>
              <a:ext uri="{FF2B5EF4-FFF2-40B4-BE49-F238E27FC236}">
                <a16:creationId xmlns:a16="http://schemas.microsoft.com/office/drawing/2014/main" xmlns="" id="{7BB58696-0552-48DE-AD0E-BEAD5A560ABB}"/>
              </a:ext>
            </a:extLst>
          </p:cNvPr>
          <p:cNvSpPr txBox="1"/>
          <p:nvPr/>
        </p:nvSpPr>
        <p:spPr>
          <a:xfrm>
            <a:off x="1777085" y="5941160"/>
            <a:ext cx="10414915" cy="892552"/>
          </a:xfrm>
          <a:prstGeom prst="rect">
            <a:avLst/>
          </a:prstGeom>
          <a:noFill/>
        </p:spPr>
        <p:txBody>
          <a:bodyPr wrap="square" rtlCol="0">
            <a:spAutoFit/>
          </a:bodyPr>
          <a:lstStyle/>
          <a:p>
            <a:r>
              <a:rPr lang="de-CH" sz="2600" dirty="0" err="1">
                <a:solidFill>
                  <a:srgbClr val="072987"/>
                </a:solidFill>
              </a:rPr>
              <a:t>Theme</a:t>
            </a:r>
            <a:r>
              <a:rPr lang="de-CH" sz="2600" dirty="0">
                <a:solidFill>
                  <a:srgbClr val="072987"/>
                </a:solidFill>
              </a:rPr>
              <a:t>/</a:t>
            </a:r>
            <a:r>
              <a:rPr lang="de-CH" sz="2600" dirty="0" err="1">
                <a:solidFill>
                  <a:srgbClr val="072987"/>
                </a:solidFill>
              </a:rPr>
              <a:t>Question</a:t>
            </a:r>
            <a:r>
              <a:rPr lang="de-CH" sz="2600" dirty="0">
                <a:solidFill>
                  <a:srgbClr val="072987"/>
                </a:solidFill>
              </a:rPr>
              <a:t> </a:t>
            </a:r>
            <a:r>
              <a:rPr lang="de-CH" sz="2600" dirty="0" err="1">
                <a:solidFill>
                  <a:srgbClr val="072987"/>
                </a:solidFill>
              </a:rPr>
              <a:t>of</a:t>
            </a:r>
            <a:r>
              <a:rPr lang="de-CH" sz="2600" dirty="0">
                <a:solidFill>
                  <a:srgbClr val="072987"/>
                </a:solidFill>
              </a:rPr>
              <a:t> </a:t>
            </a:r>
            <a:r>
              <a:rPr lang="de-CH" sz="2600" dirty="0" err="1">
                <a:solidFill>
                  <a:srgbClr val="072987"/>
                </a:solidFill>
              </a:rPr>
              <a:t>the</a:t>
            </a:r>
            <a:r>
              <a:rPr lang="de-CH" sz="2600" dirty="0">
                <a:solidFill>
                  <a:srgbClr val="072987"/>
                </a:solidFill>
              </a:rPr>
              <a:t> </a:t>
            </a:r>
            <a:r>
              <a:rPr lang="de-CH" sz="2600" dirty="0" err="1">
                <a:solidFill>
                  <a:srgbClr val="072987"/>
                </a:solidFill>
              </a:rPr>
              <a:t>meeting</a:t>
            </a:r>
            <a:r>
              <a:rPr lang="de-CH" sz="2600" dirty="0">
                <a:solidFill>
                  <a:srgbClr val="072987"/>
                </a:solidFill>
              </a:rPr>
              <a:t> : </a:t>
            </a:r>
          </a:p>
          <a:p>
            <a:r>
              <a:rPr lang="de-CH" sz="2600" b="1" i="1" dirty="0">
                <a:solidFill>
                  <a:srgbClr val="072987"/>
                </a:solidFill>
              </a:rPr>
              <a:t>«</a:t>
            </a:r>
            <a:r>
              <a:rPr lang="en-US" sz="2600" b="1" i="1" dirty="0">
                <a:solidFill>
                  <a:srgbClr val="072987"/>
                </a:solidFill>
              </a:rPr>
              <a:t>Is there a wider interest in an European Christian Meeting?”</a:t>
            </a:r>
            <a:endParaRPr lang="de-CH" sz="2600" b="1" i="1" dirty="0">
              <a:solidFill>
                <a:srgbClr val="072987"/>
              </a:solidFill>
            </a:endParaRPr>
          </a:p>
        </p:txBody>
      </p:sp>
    </p:spTree>
    <p:extLst>
      <p:ext uri="{BB962C8B-B14F-4D97-AF65-F5344CB8AC3E}">
        <p14:creationId xmlns:p14="http://schemas.microsoft.com/office/powerpoint/2010/main" val="3537545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0D973F3-235F-4CF3-A8C4-35CDA03FC47F}"/>
              </a:ext>
            </a:extLst>
          </p:cNvPr>
          <p:cNvSpPr>
            <a:spLocks noGrp="1"/>
          </p:cNvSpPr>
          <p:nvPr>
            <p:ph type="title"/>
          </p:nvPr>
        </p:nvSpPr>
        <p:spPr>
          <a:xfrm>
            <a:off x="838200" y="655637"/>
            <a:ext cx="10515600" cy="1325563"/>
          </a:xfrm>
        </p:spPr>
        <p:txBody>
          <a:bodyPr>
            <a:normAutofit fontScale="90000"/>
          </a:bodyPr>
          <a:lstStyle/>
          <a:p>
            <a:r>
              <a:rPr lang="en-US" sz="5300" b="1" dirty="0">
                <a:solidFill>
                  <a:srgbClr val="072987"/>
                </a:solidFill>
              </a:rPr>
              <a:t>a Roadmap was drafted</a:t>
            </a:r>
            <a:r>
              <a:rPr lang="en-US" sz="9600" b="1" dirty="0">
                <a:solidFill>
                  <a:srgbClr val="072987"/>
                </a:solidFill>
              </a:rPr>
              <a:t/>
            </a:r>
            <a:br>
              <a:rPr lang="en-US" sz="9600" b="1" dirty="0">
                <a:solidFill>
                  <a:srgbClr val="072987"/>
                </a:solidFill>
              </a:rPr>
            </a:br>
            <a:endParaRPr lang="en-US" dirty="0">
              <a:solidFill>
                <a:srgbClr val="072987"/>
              </a:solidFill>
            </a:endParaRPr>
          </a:p>
        </p:txBody>
      </p:sp>
      <p:sp>
        <p:nvSpPr>
          <p:cNvPr id="3" name="Inhaltsplatzhalter 2">
            <a:extLst>
              <a:ext uri="{FF2B5EF4-FFF2-40B4-BE49-F238E27FC236}">
                <a16:creationId xmlns:a16="http://schemas.microsoft.com/office/drawing/2014/main" xmlns="" id="{E2B30DD5-574B-403C-9874-C201F3B306E3}"/>
              </a:ext>
            </a:extLst>
          </p:cNvPr>
          <p:cNvSpPr>
            <a:spLocks noGrp="1"/>
          </p:cNvSpPr>
          <p:nvPr>
            <p:ph idx="1"/>
          </p:nvPr>
        </p:nvSpPr>
        <p:spPr>
          <a:xfrm>
            <a:off x="838200" y="1637555"/>
            <a:ext cx="11058525" cy="2170114"/>
          </a:xfrm>
        </p:spPr>
        <p:txBody>
          <a:bodyPr>
            <a:noAutofit/>
          </a:bodyPr>
          <a:lstStyle/>
          <a:p>
            <a:r>
              <a:rPr lang="en-US" b="1" dirty="0">
                <a:solidFill>
                  <a:srgbClr val="072987"/>
                </a:solidFill>
              </a:rPr>
              <a:t>Christianity</a:t>
            </a:r>
            <a:r>
              <a:rPr lang="en-US" dirty="0">
                <a:solidFill>
                  <a:srgbClr val="072987"/>
                </a:solidFill>
              </a:rPr>
              <a:t> </a:t>
            </a:r>
          </a:p>
          <a:p>
            <a:pPr lvl="1"/>
            <a:r>
              <a:rPr lang="en-US" sz="2800" dirty="0">
                <a:solidFill>
                  <a:srgbClr val="072987"/>
                </a:solidFill>
              </a:rPr>
              <a:t>Diversity of traditions – Unity by the same gospel</a:t>
            </a:r>
          </a:p>
          <a:p>
            <a:pPr lvl="1"/>
            <a:r>
              <a:rPr lang="en-US" sz="2800" dirty="0">
                <a:solidFill>
                  <a:srgbClr val="072987"/>
                </a:solidFill>
              </a:rPr>
              <a:t>Responsibility for a future with hope for Europe/the world</a:t>
            </a:r>
          </a:p>
          <a:p>
            <a:r>
              <a:rPr lang="en-US" b="1" dirty="0">
                <a:solidFill>
                  <a:srgbClr val="072987"/>
                </a:solidFill>
              </a:rPr>
              <a:t>Europe</a:t>
            </a:r>
          </a:p>
          <a:p>
            <a:pPr lvl="1"/>
            <a:r>
              <a:rPr lang="en-US" sz="2800" dirty="0">
                <a:solidFill>
                  <a:srgbClr val="072987"/>
                </a:solidFill>
              </a:rPr>
              <a:t>Christion Vision for peace, freedom and justice</a:t>
            </a:r>
          </a:p>
          <a:p>
            <a:pPr lvl="1"/>
            <a:r>
              <a:rPr lang="en-US" sz="2800" dirty="0">
                <a:solidFill>
                  <a:srgbClr val="072987"/>
                </a:solidFill>
              </a:rPr>
              <a:t>For a humane, socially conscious Europe in which human rights and the basic values of peace, justice, freedom, tolerance, participation and solidarity prevail (Charta </a:t>
            </a:r>
            <a:r>
              <a:rPr lang="en-US" sz="2800" dirty="0" err="1" smtClean="0">
                <a:solidFill>
                  <a:srgbClr val="072987"/>
                </a:solidFill>
              </a:rPr>
              <a:t>Ecumenica</a:t>
            </a:r>
            <a:r>
              <a:rPr lang="en-US" sz="2800" dirty="0" smtClean="0">
                <a:solidFill>
                  <a:srgbClr val="072987"/>
                </a:solidFill>
              </a:rPr>
              <a:t>)</a:t>
            </a:r>
            <a:endParaRPr lang="en-US" sz="2800" dirty="0">
              <a:solidFill>
                <a:srgbClr val="072987"/>
              </a:solidFill>
            </a:endParaRPr>
          </a:p>
          <a:p>
            <a:r>
              <a:rPr lang="en-US" b="1" dirty="0">
                <a:solidFill>
                  <a:srgbClr val="072987"/>
                </a:solidFill>
              </a:rPr>
              <a:t>Character</a:t>
            </a:r>
          </a:p>
          <a:p>
            <a:pPr lvl="1"/>
            <a:r>
              <a:rPr lang="en-US" sz="2800" dirty="0">
                <a:solidFill>
                  <a:srgbClr val="072987"/>
                </a:solidFill>
              </a:rPr>
              <a:t>Celebration of faith </a:t>
            </a:r>
          </a:p>
          <a:p>
            <a:pPr lvl="1"/>
            <a:r>
              <a:rPr lang="en-US" sz="2800" dirty="0">
                <a:solidFill>
                  <a:srgbClr val="072987"/>
                </a:solidFill>
              </a:rPr>
              <a:t>Christian civil society</a:t>
            </a:r>
          </a:p>
          <a:p>
            <a:endParaRPr lang="de-CH" dirty="0">
              <a:solidFill>
                <a:srgbClr val="072987"/>
              </a:solidFill>
            </a:endParaRPr>
          </a:p>
        </p:txBody>
      </p:sp>
    </p:spTree>
    <p:extLst>
      <p:ext uri="{BB962C8B-B14F-4D97-AF65-F5344CB8AC3E}">
        <p14:creationId xmlns:p14="http://schemas.microsoft.com/office/powerpoint/2010/main" val="3862131806"/>
      </p:ext>
    </p:extLst>
  </p:cSld>
  <p:clrMapOvr>
    <a:masterClrMapping/>
  </p:clrMapOvr>
</p:sld>
</file>

<file path=ppt/theme/theme1.xml><?xml version="1.0" encoding="utf-8"?>
<a:theme xmlns:a="http://schemas.openxmlformats.org/drawingml/2006/main" name="ECC">
  <a:themeElements>
    <a:clrScheme name="Benutzerdefiniert 4">
      <a:dk1>
        <a:sysClr val="windowText" lastClr="000000"/>
      </a:dk1>
      <a:lt1>
        <a:sysClr val="window" lastClr="FFFFFF"/>
      </a:lt1>
      <a:dk2>
        <a:srgbClr val="0E5580"/>
      </a:dk2>
      <a:lt2>
        <a:srgbClr val="EBEBEB"/>
      </a:lt2>
      <a:accent1>
        <a:srgbClr val="FFFF00"/>
      </a:accent1>
      <a:accent2>
        <a:srgbClr val="E6C133"/>
      </a:accent2>
      <a:accent3>
        <a:srgbClr val="EF7A24"/>
      </a:accent3>
      <a:accent4>
        <a:srgbClr val="0E5580"/>
      </a:accent4>
      <a:accent5>
        <a:srgbClr val="75CEEC"/>
      </a:accent5>
      <a:accent6>
        <a:srgbClr val="0070C0"/>
      </a:accent6>
      <a:hlink>
        <a:srgbClr val="FFFF00"/>
      </a:hlink>
      <a:folHlink>
        <a:srgbClr val="BDE0FB"/>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CC" id="{13FC11F9-324B-4DAD-B402-5BAFFB947E83}" vid="{2A08F4C5-4753-4855-AC12-E9920B188CB3}"/>
    </a:ext>
  </a:extLst>
</a:theme>
</file>

<file path=docProps/app.xml><?xml version="1.0" encoding="utf-8"?>
<Properties xmlns="http://schemas.openxmlformats.org/officeDocument/2006/extended-properties" xmlns:vt="http://schemas.openxmlformats.org/officeDocument/2006/docPropsVTypes">
  <Template/>
  <TotalTime>82</TotalTime>
  <Words>909</Words>
  <Application>Microsoft Office PowerPoint</Application>
  <PresentationFormat>Personnalisé</PresentationFormat>
  <Paragraphs>141</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ECC</vt:lpstr>
      <vt:lpstr>Présentation PowerPoint</vt:lpstr>
      <vt:lpstr>FOR A COMMON SPIRIT OF EUROPE</vt:lpstr>
      <vt:lpstr>CHARTA OECUMENICA - 2001</vt:lpstr>
      <vt:lpstr>Who we are </vt:lpstr>
      <vt:lpstr>Current BOARD </vt:lpstr>
      <vt:lpstr>What is our Goal?</vt:lpstr>
      <vt:lpstr>Our Common Vision</vt:lpstr>
      <vt:lpstr>What happened so far? – our HISTORY </vt:lpstr>
      <vt:lpstr>a Roadmap was drafted </vt:lpstr>
      <vt:lpstr>Results from Bad Boll</vt:lpstr>
      <vt:lpstr>MISSION</vt:lpstr>
      <vt:lpstr>KAPPEL 2016</vt:lpstr>
      <vt:lpstr>Kappel 2016</vt:lpstr>
      <vt:lpstr>Results from Kappel </vt:lpstr>
      <vt:lpstr>January 2017  The association   EUROPEAN CHRISTIAN CONVENTION (ECC)  is officially and legally registered as an “Association Internationale Sans But Lucratif” in Belgium. </vt:lpstr>
      <vt:lpstr>First Members’ Assembly Grünau 2017</vt:lpstr>
      <vt:lpstr>Results from the First Members’ Assembly </vt:lpstr>
      <vt:lpstr>Presence and participation of ECC </vt:lpstr>
      <vt:lpstr>Presence and participation of ECC </vt:lpstr>
      <vt:lpstr>NEXT STEPS</vt:lpstr>
      <vt:lpstr>NEW  </vt:lpstr>
      <vt:lpstr>WE  INVITE  YOU  TO  JOIN   US   on the journey to the   EUROPEAN CHRISTIAN CONVENTION </vt:lpstr>
      <vt:lpstr>Contact – Where to find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CHRISTIAN CONVETION</dc:title>
  <dc:creator>Ann Katrin Hergert</dc:creator>
  <cp:lastModifiedBy>Peter Annegarn</cp:lastModifiedBy>
  <cp:revision>38</cp:revision>
  <dcterms:created xsi:type="dcterms:W3CDTF">2017-11-20T14:52:36Z</dcterms:created>
  <dcterms:modified xsi:type="dcterms:W3CDTF">2019-06-20T20:27:24Z</dcterms:modified>
</cp:coreProperties>
</file>