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64" r:id="rId3"/>
    <p:sldId id="266" r:id="rId4"/>
    <p:sldId id="265" r:id="rId5"/>
    <p:sldId id="270" r:id="rId6"/>
    <p:sldId id="276" r:id="rId7"/>
    <p:sldId id="277" r:id="rId8"/>
    <p:sldId id="278" r:id="rId9"/>
    <p:sldId id="257" r:id="rId10"/>
    <p:sldId id="258" r:id="rId11"/>
    <p:sldId id="272" r:id="rId12"/>
    <p:sldId id="259" r:id="rId13"/>
    <p:sldId id="260" r:id="rId14"/>
    <p:sldId id="261" r:id="rId15"/>
    <p:sldId id="262" r:id="rId16"/>
    <p:sldId id="263" r:id="rId17"/>
    <p:sldId id="274" r:id="rId18"/>
    <p:sldId id="275" r:id="rId19"/>
    <p:sldId id="267" r:id="rId20"/>
    <p:sldId id="273" r:id="rId21"/>
    <p:sldId id="269" r:id="rId22"/>
    <p:sldId id="26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0" d="100"/>
          <a:sy n="80" d="100"/>
        </p:scale>
        <p:origin x="-3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B759503-E906-4161-BA71-DE8108005BF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xmlns="" id="{B6F58804-08D4-4400-94DC-64337C525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xmlns="" id="{46C3A3FD-C47D-4C60-8A41-4138CD96E513}"/>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5" name="Fußzeilenplatzhalter 4">
            <a:extLst>
              <a:ext uri="{FF2B5EF4-FFF2-40B4-BE49-F238E27FC236}">
                <a16:creationId xmlns:a16="http://schemas.microsoft.com/office/drawing/2014/main" xmlns="" id="{FFA27A2D-446A-4B3F-B85E-26318AC1EF3E}"/>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22A6E4AC-ADDB-4594-B18A-54C81169E35B}"/>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86340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B29005-6A6F-46F5-8DEE-1EC8D566472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xmlns="" id="{379A9312-407C-4893-98A3-DD300A7EC0B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A7F9206D-5CBB-408B-9236-CF293458F1EA}"/>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5" name="Fußzeilenplatzhalter 4">
            <a:extLst>
              <a:ext uri="{FF2B5EF4-FFF2-40B4-BE49-F238E27FC236}">
                <a16:creationId xmlns:a16="http://schemas.microsoft.com/office/drawing/2014/main" xmlns="" id="{8EBAC8C9-E66A-4C2D-8105-BA4CA9ABB927}"/>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D7C18B2D-B146-4D67-B87A-F92B24E73281}"/>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26389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373EBD40-9EF2-44AC-A435-655500D5B55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xmlns="" id="{232BB327-806B-46ED-8479-4CAF4326B98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7B0FEEF7-25EA-430F-AD10-1EB075643B96}"/>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5" name="Fußzeilenplatzhalter 4">
            <a:extLst>
              <a:ext uri="{FF2B5EF4-FFF2-40B4-BE49-F238E27FC236}">
                <a16:creationId xmlns:a16="http://schemas.microsoft.com/office/drawing/2014/main" xmlns="" id="{C70AB9A8-A07E-4F79-8C47-E4E2584505A5}"/>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7FAE16F5-CB6F-47EF-AE91-86A174494493}"/>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26523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FB98DF-8AD5-4BC2-8A32-B8B40E44FC5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xmlns="" id="{46C9EA98-C293-407B-9283-977D60C39DC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F1829E05-F254-4C80-8ED9-5308A385A7EE}"/>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5" name="Fußzeilenplatzhalter 4">
            <a:extLst>
              <a:ext uri="{FF2B5EF4-FFF2-40B4-BE49-F238E27FC236}">
                <a16:creationId xmlns:a16="http://schemas.microsoft.com/office/drawing/2014/main" xmlns="" id="{AEC26699-AA4C-4600-B8CE-A4C20CFEB943}"/>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713820DB-4D08-4826-8C7F-BE51EA824911}"/>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2900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202E39-BC6E-4417-86E2-3765DE8233C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xmlns="" id="{FE076908-E3A2-4430-BD2D-979C66359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217ECDB7-FE04-45C5-AC83-21AA650090AA}"/>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5" name="Fußzeilenplatzhalter 4">
            <a:extLst>
              <a:ext uri="{FF2B5EF4-FFF2-40B4-BE49-F238E27FC236}">
                <a16:creationId xmlns:a16="http://schemas.microsoft.com/office/drawing/2014/main" xmlns="" id="{3F8E13FE-237C-4CDC-B361-D0FD717E82F9}"/>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xmlns="" id="{8AEAF05C-7D73-4F15-A668-0D583564B072}"/>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72259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06820D-D7A8-40DE-88E4-5FACEE4A302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xmlns="" id="{8B31C90F-A21B-44F0-AF83-007C693385A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xmlns="" id="{FC07FD2F-E70B-492A-8B18-A966F6F914A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xmlns="" id="{9258A0CF-0897-4F50-93A9-1D0BD1071868}"/>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6" name="Fußzeilenplatzhalter 5">
            <a:extLst>
              <a:ext uri="{FF2B5EF4-FFF2-40B4-BE49-F238E27FC236}">
                <a16:creationId xmlns:a16="http://schemas.microsoft.com/office/drawing/2014/main" xmlns="" id="{3DE89337-3507-4A2D-880A-0AED228B46B0}"/>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xmlns="" id="{0DCAF026-7257-4863-89C8-6EB1F179505D}"/>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373481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02DB12-545F-4098-8562-E587852BF454}"/>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xmlns="" id="{E988EE7B-B90A-43B5-A7C5-C683B3C9C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9118A7CF-424C-4E6F-B4DF-D248CD1634D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xmlns="" id="{EABC6885-A052-42F3-9C29-1FCA474C3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B8ECDC06-4952-4195-9983-D3148F2ECE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xmlns="" id="{60B4BD97-3E8B-4DCF-A302-993571E62656}"/>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8" name="Fußzeilenplatzhalter 7">
            <a:extLst>
              <a:ext uri="{FF2B5EF4-FFF2-40B4-BE49-F238E27FC236}">
                <a16:creationId xmlns:a16="http://schemas.microsoft.com/office/drawing/2014/main" xmlns="" id="{BAA7E2B8-D188-4AE0-A63F-1D7D7107C848}"/>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xmlns="" id="{BA34E0E6-708C-40C4-B41C-5A6B453D72B5}"/>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412623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ECFFE1-5554-46AF-848C-F48108C5D31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xmlns="" id="{9DCD20D9-7845-450C-8C58-D8B18656D3AA}"/>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4" name="Fußzeilenplatzhalter 3">
            <a:extLst>
              <a:ext uri="{FF2B5EF4-FFF2-40B4-BE49-F238E27FC236}">
                <a16:creationId xmlns:a16="http://schemas.microsoft.com/office/drawing/2014/main" xmlns="" id="{A44FBBF8-328C-4DC7-9D0D-EF25BB5ABB60}"/>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xmlns="" id="{A2F952A3-AAE1-416B-94AA-5112012505AE}"/>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216962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383404F-7AD7-4BEA-AF00-FB998380127D}"/>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3" name="Fußzeilenplatzhalter 2">
            <a:extLst>
              <a:ext uri="{FF2B5EF4-FFF2-40B4-BE49-F238E27FC236}">
                <a16:creationId xmlns:a16="http://schemas.microsoft.com/office/drawing/2014/main" xmlns="" id="{8F038E0E-7B67-421E-914F-725326B368AF}"/>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xmlns="" id="{32B5AAC1-263F-411B-A007-2D18CAD9262B}"/>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74459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B7FF30-2C08-4AC2-A49B-E9C0905B486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xmlns="" id="{D9D3FD8B-B29E-4746-8849-417274F5DD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xmlns="" id="{CBFBFAE6-D4DE-4316-842E-AF837BD69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27B2707E-B46B-475F-B897-79D19672CD9B}"/>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6" name="Fußzeilenplatzhalter 5">
            <a:extLst>
              <a:ext uri="{FF2B5EF4-FFF2-40B4-BE49-F238E27FC236}">
                <a16:creationId xmlns:a16="http://schemas.microsoft.com/office/drawing/2014/main" xmlns="" id="{AA394955-7674-4CD7-87A7-FE26DF3A91CB}"/>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xmlns="" id="{B9A42421-6995-4737-825C-830DAC566039}"/>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412979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BBA0EA-A42E-4E45-A005-2272B00481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xmlns="" id="{3344D069-6C85-4952-8ADD-F5C714BC4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a:extLst>
              <a:ext uri="{FF2B5EF4-FFF2-40B4-BE49-F238E27FC236}">
                <a16:creationId xmlns:a16="http://schemas.microsoft.com/office/drawing/2014/main" xmlns="" id="{76316E66-CE84-4397-B46E-A3B445B31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D9C8A3D5-9318-4C1E-BDA7-0E96290C5DBF}"/>
              </a:ext>
            </a:extLst>
          </p:cNvPr>
          <p:cNvSpPr>
            <a:spLocks noGrp="1"/>
          </p:cNvSpPr>
          <p:nvPr>
            <p:ph type="dt" sz="half" idx="10"/>
          </p:nvPr>
        </p:nvSpPr>
        <p:spPr/>
        <p:txBody>
          <a:bodyPr/>
          <a:lstStyle/>
          <a:p>
            <a:fld id="{EB060117-E055-4452-A027-372B69571781}" type="datetimeFigureOut">
              <a:rPr lang="de-CH" smtClean="0"/>
              <a:t>18.06.2019</a:t>
            </a:fld>
            <a:endParaRPr lang="de-CH" dirty="0"/>
          </a:p>
        </p:txBody>
      </p:sp>
      <p:sp>
        <p:nvSpPr>
          <p:cNvPr id="6" name="Fußzeilenplatzhalter 5">
            <a:extLst>
              <a:ext uri="{FF2B5EF4-FFF2-40B4-BE49-F238E27FC236}">
                <a16:creationId xmlns:a16="http://schemas.microsoft.com/office/drawing/2014/main" xmlns="" id="{925108A7-16FF-44F2-8D77-A6D483BF5A31}"/>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xmlns="" id="{D7D2DC54-ADB0-4BFE-9A40-D5F49162F30E}"/>
              </a:ext>
            </a:extLst>
          </p:cNvPr>
          <p:cNvSpPr>
            <a:spLocks noGrp="1"/>
          </p:cNvSpPr>
          <p:nvPr>
            <p:ph type="sldNum" sz="quarter" idx="12"/>
          </p:nvPr>
        </p:nvSpPr>
        <p:spPr/>
        <p:txBody>
          <a:bodyPr/>
          <a:lstStyle/>
          <a:p>
            <a:fld id="{498FEF2B-86AD-4786-B27B-CB587CC18AEB}" type="slidenum">
              <a:rPr lang="de-CH" smtClean="0"/>
              <a:t>‹N°›</a:t>
            </a:fld>
            <a:endParaRPr lang="de-CH" dirty="0"/>
          </a:p>
        </p:txBody>
      </p:sp>
    </p:spTree>
    <p:extLst>
      <p:ext uri="{BB962C8B-B14F-4D97-AF65-F5344CB8AC3E}">
        <p14:creationId xmlns:p14="http://schemas.microsoft.com/office/powerpoint/2010/main" val="196350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08AF266D-0FBA-4BA5-9963-4CC6371A4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xmlns="" id="{E49E8E87-145C-46E4-9E01-731E59153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xmlns="" id="{1DAD01CA-8C5B-40B2-AB27-8E08C8C9D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60117-E055-4452-A027-372B69571781}" type="datetimeFigureOut">
              <a:rPr lang="de-CH" smtClean="0"/>
              <a:t>18.06.2019</a:t>
            </a:fld>
            <a:endParaRPr lang="de-CH" dirty="0"/>
          </a:p>
        </p:txBody>
      </p:sp>
      <p:sp>
        <p:nvSpPr>
          <p:cNvPr id="5" name="Fußzeilenplatzhalter 4">
            <a:extLst>
              <a:ext uri="{FF2B5EF4-FFF2-40B4-BE49-F238E27FC236}">
                <a16:creationId xmlns:a16="http://schemas.microsoft.com/office/drawing/2014/main" xmlns="" id="{D8ADED7A-720B-414F-BB44-6093D0DA0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xmlns="" id="{3311F853-86F2-495F-BB14-4CA7B0231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FEF2B-86AD-4786-B27B-CB587CC18AEB}" type="slidenum">
              <a:rPr lang="de-CH" smtClean="0"/>
              <a:t>‹N°›</a:t>
            </a:fld>
            <a:endParaRPr lang="de-CH" dirty="0"/>
          </a:p>
        </p:txBody>
      </p:sp>
    </p:spTree>
    <p:extLst>
      <p:ext uri="{BB962C8B-B14F-4D97-AF65-F5344CB8AC3E}">
        <p14:creationId xmlns:p14="http://schemas.microsoft.com/office/powerpoint/2010/main" val="6459667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6000">
              <a:srgbClr val="072987"/>
            </a:gs>
            <a:gs pos="100000">
              <a:schemeClr val="tx1"/>
            </a:gs>
            <a:gs pos="100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C1CFB3-AA23-46EC-916A-B82E9BF0D50C}"/>
              </a:ext>
            </a:extLst>
          </p:cNvPr>
          <p:cNvSpPr>
            <a:spLocks noGrp="1"/>
          </p:cNvSpPr>
          <p:nvPr>
            <p:ph type="ctrTitle"/>
          </p:nvPr>
        </p:nvSpPr>
        <p:spPr>
          <a:xfrm>
            <a:off x="628650" y="2715220"/>
            <a:ext cx="11377612" cy="923330"/>
          </a:xfrm>
        </p:spPr>
        <p:txBody>
          <a:bodyPr wrap="square">
            <a:spAutoFit/>
          </a:bodyPr>
          <a:lstStyle/>
          <a:p>
            <a:endParaRPr lang="de-CH"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382"/>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06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7B51BEB9-6789-4009-B68C-49F131B27CF3}"/>
              </a:ext>
            </a:extLst>
          </p:cNvPr>
          <p:cNvSpPr>
            <a:spLocks noGrp="1"/>
          </p:cNvSpPr>
          <p:nvPr>
            <p:ph type="title"/>
          </p:nvPr>
        </p:nvSpPr>
        <p:spPr/>
        <p:txBody>
          <a:bodyPr/>
          <a:lstStyle/>
          <a:p>
            <a:endParaRPr lang="de-CH" dirty="0"/>
          </a:p>
        </p:txBody>
      </p:sp>
      <p:sp>
        <p:nvSpPr>
          <p:cNvPr id="8" name="Titel 1">
            <a:extLst>
              <a:ext uri="{FF2B5EF4-FFF2-40B4-BE49-F238E27FC236}">
                <a16:creationId xmlns:a16="http://schemas.microsoft.com/office/drawing/2014/main" xmlns="" id="{F17A2C6C-B9C8-4F4D-990F-359FFE0B796D}"/>
              </a:ext>
            </a:extLst>
          </p:cNvPr>
          <p:cNvSpPr txBox="1">
            <a:spLocks/>
          </p:cNvSpPr>
          <p:nvPr/>
        </p:nvSpPr>
        <p:spPr>
          <a:xfrm>
            <a:off x="838200" y="655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rgbClr val="072987"/>
                </a:solidFill>
              </a:rPr>
              <a:t>Resultate aus Bad Boll</a:t>
            </a:r>
          </a:p>
        </p:txBody>
      </p:sp>
      <p:sp>
        <p:nvSpPr>
          <p:cNvPr id="9" name="Inhaltsplatzhalter 2">
            <a:extLst>
              <a:ext uri="{FF2B5EF4-FFF2-40B4-BE49-F238E27FC236}">
                <a16:creationId xmlns:a16="http://schemas.microsoft.com/office/drawing/2014/main" xmlns="" id="{2BC6D765-5DD9-4B95-B72C-A30E1CD8C025}"/>
              </a:ext>
            </a:extLst>
          </p:cNvPr>
          <p:cNvSpPr>
            <a:spLocks noGrp="1"/>
          </p:cNvSpPr>
          <p:nvPr>
            <p:ph idx="1"/>
          </p:nvPr>
        </p:nvSpPr>
        <p:spPr>
          <a:xfrm>
            <a:off x="838200" y="2439988"/>
            <a:ext cx="11120438" cy="2832100"/>
          </a:xfrm>
        </p:spPr>
        <p:txBody>
          <a:bodyPr>
            <a:normAutofit/>
          </a:bodyPr>
          <a:lstStyle/>
          <a:p>
            <a:pPr>
              <a:lnSpc>
                <a:spcPct val="125000"/>
              </a:lnSpc>
            </a:pPr>
            <a:r>
              <a:rPr lang="de-CH" dirty="0">
                <a:solidFill>
                  <a:srgbClr val="072987"/>
                </a:solidFill>
              </a:rPr>
              <a:t>Eine Roadmap als Leitlinie wird verfasst.</a:t>
            </a:r>
          </a:p>
          <a:p>
            <a:pPr>
              <a:lnSpc>
                <a:spcPct val="125000"/>
              </a:lnSpc>
            </a:pPr>
            <a:r>
              <a:rPr lang="de-CH" dirty="0">
                <a:solidFill>
                  <a:srgbClr val="072987"/>
                </a:solidFill>
              </a:rPr>
              <a:t>Ein vorläufiger Name wird erarbeitet </a:t>
            </a:r>
            <a:r>
              <a:rPr lang="de-CH" b="1" dirty="0">
                <a:solidFill>
                  <a:srgbClr val="072987"/>
                </a:solidFill>
              </a:rPr>
              <a:t>“European Christian Convention”. </a:t>
            </a:r>
          </a:p>
          <a:p>
            <a:pPr>
              <a:lnSpc>
                <a:spcPct val="125000"/>
              </a:lnSpc>
            </a:pPr>
            <a:r>
              <a:rPr lang="de-CH" dirty="0">
                <a:solidFill>
                  <a:srgbClr val="072987"/>
                </a:solidFill>
              </a:rPr>
              <a:t>Ein vorübergehendes Koordinationsteam erhält den Auftrag das Projekt für ein Jahr voran zu treiben. </a:t>
            </a:r>
          </a:p>
        </p:txBody>
      </p:sp>
    </p:spTree>
    <p:extLst>
      <p:ext uri="{BB962C8B-B14F-4D97-AF65-F5344CB8AC3E}">
        <p14:creationId xmlns:p14="http://schemas.microsoft.com/office/powerpoint/2010/main" val="386213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7B51BEB9-6789-4009-B68C-49F131B27CF3}"/>
              </a:ext>
            </a:extLst>
          </p:cNvPr>
          <p:cNvSpPr>
            <a:spLocks noGrp="1"/>
          </p:cNvSpPr>
          <p:nvPr>
            <p:ph type="title"/>
          </p:nvPr>
        </p:nvSpPr>
        <p:spPr/>
        <p:txBody>
          <a:bodyPr/>
          <a:lstStyle/>
          <a:p>
            <a:r>
              <a:rPr lang="de-CH" dirty="0" smtClean="0"/>
              <a:t>KAPPEL </a:t>
            </a:r>
            <a:endParaRPr lang="de-CH" dirty="0"/>
          </a:p>
        </p:txBody>
      </p:sp>
      <p:sp>
        <p:nvSpPr>
          <p:cNvPr id="8" name="Titel 1">
            <a:extLst>
              <a:ext uri="{FF2B5EF4-FFF2-40B4-BE49-F238E27FC236}">
                <a16:creationId xmlns:a16="http://schemas.microsoft.com/office/drawing/2014/main" xmlns="" id="{F17A2C6C-B9C8-4F4D-990F-359FFE0B796D}"/>
              </a:ext>
            </a:extLst>
          </p:cNvPr>
          <p:cNvSpPr txBox="1">
            <a:spLocks/>
          </p:cNvSpPr>
          <p:nvPr/>
        </p:nvSpPr>
        <p:spPr>
          <a:xfrm>
            <a:off x="838200" y="6556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smtClean="0">
                <a:solidFill>
                  <a:srgbClr val="072987"/>
                </a:solidFill>
              </a:rPr>
              <a:t>KAPPEL 2016</a:t>
            </a:r>
            <a:endParaRPr lang="de-CH" dirty="0">
              <a:solidFill>
                <a:srgbClr val="072987"/>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3217" y="1550503"/>
            <a:ext cx="3160644" cy="433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02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3279E543-C5D9-4EFB-8A01-37D5A17D9196}"/>
              </a:ext>
            </a:extLst>
          </p:cNvPr>
          <p:cNvSpPr>
            <a:spLocks noGrp="1"/>
          </p:cNvSpPr>
          <p:nvPr>
            <p:ph type="title"/>
          </p:nvPr>
        </p:nvSpPr>
        <p:spPr/>
        <p:txBody>
          <a:bodyPr/>
          <a:lstStyle/>
          <a:p>
            <a:endParaRPr lang="de-CH" dirty="0"/>
          </a:p>
        </p:txBody>
      </p:sp>
      <p:sp>
        <p:nvSpPr>
          <p:cNvPr id="6" name="Titel 1">
            <a:extLst>
              <a:ext uri="{FF2B5EF4-FFF2-40B4-BE49-F238E27FC236}">
                <a16:creationId xmlns:a16="http://schemas.microsoft.com/office/drawing/2014/main" xmlns="" id="{35AD4F36-EA4D-43FC-842B-F3184B49582A}"/>
              </a:ext>
            </a:extLst>
          </p:cNvPr>
          <p:cNvSpPr txBox="1">
            <a:spLocks/>
          </p:cNvSpPr>
          <p:nvPr/>
        </p:nvSpPr>
        <p:spPr>
          <a:xfrm>
            <a:off x="1031081" y="838199"/>
            <a:ext cx="3986212" cy="11049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800" dirty="0">
                <a:solidFill>
                  <a:srgbClr val="072987"/>
                </a:solidFill>
                <a:latin typeface="+mn-lt"/>
              </a:rPr>
              <a:t>Kappel 2016</a:t>
            </a:r>
          </a:p>
        </p:txBody>
      </p:sp>
      <p:pic>
        <p:nvPicPr>
          <p:cNvPr id="7" name="Picture 2">
            <a:extLst>
              <a:ext uri="{FF2B5EF4-FFF2-40B4-BE49-F238E27FC236}">
                <a16:creationId xmlns:a16="http://schemas.microsoft.com/office/drawing/2014/main" xmlns="" id="{4661ECE3-E3D2-4B61-A1C0-556375D870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3" t="29534" r="2160" b="6656"/>
          <a:stretch/>
        </p:blipFill>
        <p:spPr bwMode="auto">
          <a:xfrm>
            <a:off x="4341380" y="1723491"/>
            <a:ext cx="7688333" cy="3848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xmlns="" id="{B71E84A7-8A95-48A8-BAA2-639925783CD0}"/>
              </a:ext>
            </a:extLst>
          </p:cNvPr>
          <p:cNvSpPr txBox="1"/>
          <p:nvPr/>
        </p:nvSpPr>
        <p:spPr>
          <a:xfrm>
            <a:off x="1031081" y="2695574"/>
            <a:ext cx="3071813" cy="1938992"/>
          </a:xfrm>
          <a:prstGeom prst="rect">
            <a:avLst/>
          </a:prstGeom>
          <a:noFill/>
        </p:spPr>
        <p:txBody>
          <a:bodyPr wrap="square" rtlCol="0">
            <a:spAutoFit/>
          </a:bodyPr>
          <a:lstStyle/>
          <a:p>
            <a:r>
              <a:rPr lang="de-CH" sz="2400" b="1" i="1" dirty="0">
                <a:solidFill>
                  <a:srgbClr val="072987"/>
                </a:solidFill>
              </a:rPr>
              <a:t>Das zweite Treffen</a:t>
            </a:r>
          </a:p>
          <a:p>
            <a:endParaRPr lang="de-CH" sz="2400" dirty="0">
              <a:solidFill>
                <a:srgbClr val="072987"/>
              </a:solidFill>
            </a:endParaRPr>
          </a:p>
          <a:p>
            <a:r>
              <a:rPr lang="de-CH" sz="2400" dirty="0">
                <a:solidFill>
                  <a:srgbClr val="072987"/>
                </a:solidFill>
              </a:rPr>
              <a:t>33 Teilnehmende aus 14 Europäischen Ländern</a:t>
            </a:r>
          </a:p>
        </p:txBody>
      </p:sp>
      <p:sp>
        <p:nvSpPr>
          <p:cNvPr id="9" name="Textfeld 8">
            <a:extLst>
              <a:ext uri="{FF2B5EF4-FFF2-40B4-BE49-F238E27FC236}">
                <a16:creationId xmlns:a16="http://schemas.microsoft.com/office/drawing/2014/main" xmlns="" id="{2DA8E329-5844-42A2-879D-3E2C47D89817}"/>
              </a:ext>
            </a:extLst>
          </p:cNvPr>
          <p:cNvSpPr txBox="1"/>
          <p:nvPr/>
        </p:nvSpPr>
        <p:spPr>
          <a:xfrm>
            <a:off x="1031081" y="5746016"/>
            <a:ext cx="11016038" cy="830997"/>
          </a:xfrm>
          <a:prstGeom prst="rect">
            <a:avLst/>
          </a:prstGeom>
          <a:noFill/>
        </p:spPr>
        <p:txBody>
          <a:bodyPr wrap="square" rtlCol="0">
            <a:spAutoFit/>
          </a:bodyPr>
          <a:lstStyle/>
          <a:p>
            <a:r>
              <a:rPr lang="de-CH" sz="2400" dirty="0">
                <a:solidFill>
                  <a:srgbClr val="072987"/>
                </a:solidFill>
              </a:rPr>
              <a:t>Fragestellung:	Wie hat sich die ECC in diesem letzten Jahr entwickelt? </a:t>
            </a:r>
          </a:p>
          <a:p>
            <a:r>
              <a:rPr lang="de-CH" sz="2400" dirty="0">
                <a:solidFill>
                  <a:srgbClr val="072987"/>
                </a:solidFill>
              </a:rPr>
              <a:t>		Wollen wir aufgrund dessen mit dem Projekt weiterfahren? </a:t>
            </a:r>
            <a:r>
              <a:rPr lang="en-US" sz="2400" dirty="0">
                <a:solidFill>
                  <a:srgbClr val="072987"/>
                </a:solidFill>
              </a:rPr>
              <a:t> </a:t>
            </a:r>
            <a:endParaRPr lang="de-CH" sz="2400" dirty="0">
              <a:solidFill>
                <a:srgbClr val="072987"/>
              </a:solidFill>
            </a:endParaRPr>
          </a:p>
        </p:txBody>
      </p:sp>
    </p:spTree>
    <p:extLst>
      <p:ext uri="{BB962C8B-B14F-4D97-AF65-F5344CB8AC3E}">
        <p14:creationId xmlns:p14="http://schemas.microsoft.com/office/powerpoint/2010/main" val="238312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9AB9674E-2570-4A1C-8AD5-7D6803202E03}"/>
              </a:ext>
            </a:extLst>
          </p:cNvPr>
          <p:cNvSpPr>
            <a:spLocks noGrp="1"/>
          </p:cNvSpPr>
          <p:nvPr>
            <p:ph type="title"/>
          </p:nvPr>
        </p:nvSpPr>
        <p:spPr>
          <a:xfrm>
            <a:off x="838200" y="793750"/>
            <a:ext cx="10515600" cy="1325563"/>
          </a:xfrm>
        </p:spPr>
        <p:txBody>
          <a:bodyPr/>
          <a:lstStyle/>
          <a:p>
            <a:r>
              <a:rPr lang="de-CH" dirty="0">
                <a:solidFill>
                  <a:srgbClr val="072987"/>
                </a:solidFill>
              </a:rPr>
              <a:t>Resultate aus Kappel </a:t>
            </a:r>
          </a:p>
        </p:txBody>
      </p:sp>
      <p:sp>
        <p:nvSpPr>
          <p:cNvPr id="7" name="Inhaltsplatzhalter 2">
            <a:extLst>
              <a:ext uri="{FF2B5EF4-FFF2-40B4-BE49-F238E27FC236}">
                <a16:creationId xmlns:a16="http://schemas.microsoft.com/office/drawing/2014/main" xmlns="" id="{F70475A5-B4D2-4DAC-9D21-0A55A2CA1976}"/>
              </a:ext>
            </a:extLst>
          </p:cNvPr>
          <p:cNvSpPr>
            <a:spLocks noGrp="1"/>
          </p:cNvSpPr>
          <p:nvPr>
            <p:ph idx="1"/>
          </p:nvPr>
        </p:nvSpPr>
        <p:spPr>
          <a:xfrm>
            <a:off x="976311" y="2499518"/>
            <a:ext cx="6738939" cy="4077495"/>
          </a:xfrm>
        </p:spPr>
        <p:txBody>
          <a:bodyPr>
            <a:normAutofit/>
          </a:bodyPr>
          <a:lstStyle/>
          <a:p>
            <a:pPr>
              <a:lnSpc>
                <a:spcPct val="125000"/>
              </a:lnSpc>
            </a:pPr>
            <a:r>
              <a:rPr lang="en-US" dirty="0">
                <a:solidFill>
                  <a:srgbClr val="072987"/>
                </a:solidFill>
              </a:rPr>
              <a:t>Der </a:t>
            </a:r>
            <a:r>
              <a:rPr lang="de-CH" dirty="0">
                <a:solidFill>
                  <a:srgbClr val="072987"/>
                </a:solidFill>
              </a:rPr>
              <a:t>Verein </a:t>
            </a:r>
            <a:r>
              <a:rPr lang="de-CH" i="1" dirty="0">
                <a:solidFill>
                  <a:srgbClr val="072987"/>
                </a:solidFill>
              </a:rPr>
              <a:t>European Christian Convention</a:t>
            </a:r>
            <a:r>
              <a:rPr lang="de-CH" dirty="0">
                <a:solidFill>
                  <a:srgbClr val="072987"/>
                </a:solidFill>
              </a:rPr>
              <a:t> wird gegründet</a:t>
            </a:r>
            <a:r>
              <a:rPr lang="en-US" dirty="0">
                <a:solidFill>
                  <a:srgbClr val="072987"/>
                </a:solidFill>
              </a:rPr>
              <a:t>.</a:t>
            </a:r>
            <a:endParaRPr lang="de-CH" dirty="0">
              <a:solidFill>
                <a:srgbClr val="072987"/>
              </a:solidFill>
            </a:endParaRPr>
          </a:p>
          <a:p>
            <a:pPr>
              <a:lnSpc>
                <a:spcPct val="125000"/>
              </a:lnSpc>
            </a:pPr>
            <a:r>
              <a:rPr lang="en-US" dirty="0">
                <a:solidFill>
                  <a:srgbClr val="072987"/>
                </a:solidFill>
              </a:rPr>
              <a:t>Die </a:t>
            </a:r>
            <a:r>
              <a:rPr lang="de-CH" dirty="0">
                <a:solidFill>
                  <a:srgbClr val="072987"/>
                </a:solidFill>
              </a:rPr>
              <a:t>Statuten werden verabschiedet</a:t>
            </a:r>
            <a:r>
              <a:rPr lang="en-US" dirty="0">
                <a:solidFill>
                  <a:srgbClr val="072987"/>
                </a:solidFill>
              </a:rPr>
              <a:t>.</a:t>
            </a:r>
            <a:endParaRPr lang="de-CH" dirty="0">
              <a:solidFill>
                <a:srgbClr val="072987"/>
              </a:solidFill>
            </a:endParaRPr>
          </a:p>
          <a:p>
            <a:pPr>
              <a:lnSpc>
                <a:spcPct val="125000"/>
              </a:lnSpc>
            </a:pPr>
            <a:r>
              <a:rPr lang="en-US" dirty="0">
                <a:solidFill>
                  <a:srgbClr val="072987"/>
                </a:solidFill>
              </a:rPr>
              <a:t>Ein</a:t>
            </a:r>
            <a:r>
              <a:rPr lang="de-CH" dirty="0">
                <a:solidFill>
                  <a:srgbClr val="072987"/>
                </a:solidFill>
              </a:rPr>
              <a:t> vorübergehender Vorstand wird bis zur ersten Mitgliederversammlung hin ernennt.</a:t>
            </a:r>
            <a:r>
              <a:rPr lang="en-US" dirty="0">
                <a:solidFill>
                  <a:srgbClr val="072987"/>
                </a:solidFill>
              </a:rPr>
              <a:t>.</a:t>
            </a:r>
            <a:endParaRPr lang="de-CH" dirty="0">
              <a:solidFill>
                <a:srgbClr val="072987"/>
              </a:solidFill>
            </a:endParaRPr>
          </a:p>
        </p:txBody>
      </p:sp>
      <p:pic>
        <p:nvPicPr>
          <p:cNvPr id="8" name="Picture 2">
            <a:extLst>
              <a:ext uri="{FF2B5EF4-FFF2-40B4-BE49-F238E27FC236}">
                <a16:creationId xmlns:a16="http://schemas.microsoft.com/office/drawing/2014/main" xmlns="" id="{41A3461C-B2F4-4D4B-B55A-1E4E8E3059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96175" y="500471"/>
            <a:ext cx="4409657" cy="624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57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6000">
              <a:srgbClr val="072987"/>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EFE3092-8259-4584-9354-E86494A31ABE}"/>
              </a:ext>
            </a:extLst>
          </p:cNvPr>
          <p:cNvSpPr>
            <a:spLocks noGrp="1"/>
          </p:cNvSpPr>
          <p:nvPr>
            <p:ph type="title"/>
          </p:nvPr>
        </p:nvSpPr>
        <p:spPr>
          <a:xfrm>
            <a:off x="904875" y="849312"/>
            <a:ext cx="10515600" cy="5159375"/>
          </a:xfrm>
        </p:spPr>
        <p:txBody>
          <a:bodyPr>
            <a:normAutofit/>
          </a:bodyPr>
          <a:lstStyle/>
          <a:p>
            <a:pPr algn="ctr">
              <a:lnSpc>
                <a:spcPct val="125000"/>
              </a:lnSpc>
            </a:pPr>
            <a:r>
              <a:rPr lang="de-CH" b="1" dirty="0"/>
              <a:t>Januar 2017 </a:t>
            </a:r>
            <a:br>
              <a:rPr lang="de-CH" b="1" dirty="0"/>
            </a:br>
            <a:r>
              <a:rPr lang="de-CH" dirty="0"/>
              <a:t>Der Verein  </a:t>
            </a:r>
            <a:br>
              <a:rPr lang="de-CH" dirty="0"/>
            </a:br>
            <a:r>
              <a:rPr lang="de-CH" dirty="0"/>
              <a:t>EUROPEAN CHRISTIAN CONVENTION (ECC) </a:t>
            </a:r>
            <a:br>
              <a:rPr lang="de-CH" dirty="0"/>
            </a:br>
            <a:r>
              <a:rPr lang="de-CH" dirty="0"/>
              <a:t>wird in Belgien rechtlich offiziell als </a:t>
            </a:r>
            <a:r>
              <a:rPr lang="de-CH" i="1" dirty="0"/>
              <a:t>Association Sans But </a:t>
            </a:r>
            <a:r>
              <a:rPr lang="de-CH" i="1" dirty="0" err="1" smtClean="0"/>
              <a:t>Lucratif</a:t>
            </a:r>
            <a:r>
              <a:rPr lang="de-CH" i="1" dirty="0" smtClean="0"/>
              <a:t> </a:t>
            </a:r>
            <a:r>
              <a:rPr lang="de-CH" dirty="0"/>
              <a:t>registriert. </a:t>
            </a:r>
          </a:p>
        </p:txBody>
      </p:sp>
    </p:spTree>
    <p:extLst>
      <p:ext uri="{BB962C8B-B14F-4D97-AF65-F5344CB8AC3E}">
        <p14:creationId xmlns:p14="http://schemas.microsoft.com/office/powerpoint/2010/main" val="1236287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pic>
        <p:nvPicPr>
          <p:cNvPr id="6" name="Grafik 5" descr="Ein Bild, das Person, draußen, Gebäude, Boden enthält.&#10;&#10;Mit sehr hoher Zuverlässigkeit generierte Beschreibung">
            <a:extLst>
              <a:ext uri="{FF2B5EF4-FFF2-40B4-BE49-F238E27FC236}">
                <a16:creationId xmlns:a16="http://schemas.microsoft.com/office/drawing/2014/main" xmlns="" id="{895F999C-4155-4BDE-96ED-20C46AA112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17" t="9991" r="3431" b="12043"/>
          <a:stretch/>
        </p:blipFill>
        <p:spPr>
          <a:xfrm>
            <a:off x="4748212" y="2271711"/>
            <a:ext cx="7348538" cy="4267200"/>
          </a:xfrm>
          <a:prstGeom prst="rect">
            <a:avLst/>
          </a:prstGeom>
        </p:spPr>
      </p:pic>
      <p:sp>
        <p:nvSpPr>
          <p:cNvPr id="7" name="Titel 1">
            <a:extLst>
              <a:ext uri="{FF2B5EF4-FFF2-40B4-BE49-F238E27FC236}">
                <a16:creationId xmlns:a16="http://schemas.microsoft.com/office/drawing/2014/main" xmlns="" id="{0A731F12-995C-46CC-B87D-14046DD0E0CD}"/>
              </a:ext>
            </a:extLst>
          </p:cNvPr>
          <p:cNvSpPr>
            <a:spLocks noGrp="1"/>
          </p:cNvSpPr>
          <p:nvPr>
            <p:ph type="title"/>
          </p:nvPr>
        </p:nvSpPr>
        <p:spPr>
          <a:xfrm>
            <a:off x="728662" y="641350"/>
            <a:ext cx="8124825" cy="1492250"/>
          </a:xfrm>
        </p:spPr>
        <p:txBody>
          <a:bodyPr>
            <a:normAutofit/>
          </a:bodyPr>
          <a:lstStyle/>
          <a:p>
            <a:r>
              <a:rPr lang="de-CH" dirty="0">
                <a:solidFill>
                  <a:srgbClr val="072987"/>
                </a:solidFill>
              </a:rPr>
              <a:t>Erste Mitgliederversammlung</a:t>
            </a:r>
            <a:br>
              <a:rPr lang="de-CH" dirty="0">
                <a:solidFill>
                  <a:srgbClr val="072987"/>
                </a:solidFill>
              </a:rPr>
            </a:br>
            <a:r>
              <a:rPr lang="de-CH" sz="3200" dirty="0">
                <a:solidFill>
                  <a:srgbClr val="072987"/>
                </a:solidFill>
              </a:rPr>
              <a:t>Grünau 2017</a:t>
            </a:r>
          </a:p>
        </p:txBody>
      </p:sp>
      <p:sp>
        <p:nvSpPr>
          <p:cNvPr id="8" name="Textfeld 7">
            <a:extLst>
              <a:ext uri="{FF2B5EF4-FFF2-40B4-BE49-F238E27FC236}">
                <a16:creationId xmlns:a16="http://schemas.microsoft.com/office/drawing/2014/main" xmlns="" id="{A64372C7-61E5-4251-AF2D-594BF50D30F2}"/>
              </a:ext>
            </a:extLst>
          </p:cNvPr>
          <p:cNvSpPr txBox="1"/>
          <p:nvPr/>
        </p:nvSpPr>
        <p:spPr>
          <a:xfrm>
            <a:off x="957263" y="2271711"/>
            <a:ext cx="3700462" cy="2208297"/>
          </a:xfrm>
          <a:prstGeom prst="rect">
            <a:avLst/>
          </a:prstGeom>
          <a:noFill/>
        </p:spPr>
        <p:txBody>
          <a:bodyPr wrap="square" rtlCol="0">
            <a:spAutoFit/>
          </a:bodyPr>
          <a:lstStyle/>
          <a:p>
            <a:pPr>
              <a:lnSpc>
                <a:spcPct val="125000"/>
              </a:lnSpc>
            </a:pPr>
            <a:r>
              <a:rPr lang="de-CH" sz="2200" dirty="0">
                <a:solidFill>
                  <a:srgbClr val="072987"/>
                </a:solidFill>
              </a:rPr>
              <a:t>Delegierte der 25 Mitglieder des Vereins </a:t>
            </a:r>
            <a:r>
              <a:rPr lang="de-CH" sz="2200" i="1" dirty="0">
                <a:solidFill>
                  <a:srgbClr val="072987"/>
                </a:solidFill>
              </a:rPr>
              <a:t>European Christian Convention</a:t>
            </a:r>
            <a:r>
              <a:rPr lang="de-CH" sz="2200" dirty="0">
                <a:solidFill>
                  <a:srgbClr val="072987"/>
                </a:solidFill>
              </a:rPr>
              <a:t> treffen sich in Grünau für deren aller erste Mitgliederversammlung. </a:t>
            </a:r>
          </a:p>
        </p:txBody>
      </p:sp>
    </p:spTree>
    <p:extLst>
      <p:ext uri="{BB962C8B-B14F-4D97-AF65-F5344CB8AC3E}">
        <p14:creationId xmlns:p14="http://schemas.microsoft.com/office/powerpoint/2010/main" val="234204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A1B7A2-438E-4E5A-9D4D-F986F6DE8558}"/>
              </a:ext>
            </a:extLst>
          </p:cNvPr>
          <p:cNvSpPr>
            <a:spLocks noGrp="1"/>
          </p:cNvSpPr>
          <p:nvPr>
            <p:ph type="title"/>
          </p:nvPr>
        </p:nvSpPr>
        <p:spPr/>
        <p:txBody>
          <a:bodyPr/>
          <a:lstStyle/>
          <a:p>
            <a:r>
              <a:rPr lang="de-CH" dirty="0">
                <a:solidFill>
                  <a:srgbClr val="072987"/>
                </a:solidFill>
              </a:rPr>
              <a:t>Resultate der ersten Mitgliederversammlung </a:t>
            </a:r>
          </a:p>
        </p:txBody>
      </p:sp>
      <p:sp>
        <p:nvSpPr>
          <p:cNvPr id="5" name="Inhaltsplatzhalter 2">
            <a:extLst>
              <a:ext uri="{FF2B5EF4-FFF2-40B4-BE49-F238E27FC236}">
                <a16:creationId xmlns:a16="http://schemas.microsoft.com/office/drawing/2014/main" xmlns="" id="{350EDEAA-B333-497B-A45F-F3182CC48A49}"/>
              </a:ext>
            </a:extLst>
          </p:cNvPr>
          <p:cNvSpPr txBox="1">
            <a:spLocks/>
          </p:cNvSpPr>
          <p:nvPr/>
        </p:nvSpPr>
        <p:spPr>
          <a:xfrm>
            <a:off x="1085849" y="1690688"/>
            <a:ext cx="10429876" cy="48958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de-CH" dirty="0">
                <a:solidFill>
                  <a:srgbClr val="072987"/>
                </a:solidFill>
              </a:rPr>
              <a:t>Wahl des aktuellen Vorstandes.  </a:t>
            </a:r>
          </a:p>
          <a:p>
            <a:pPr>
              <a:lnSpc>
                <a:spcPct val="125000"/>
              </a:lnSpc>
            </a:pPr>
            <a:r>
              <a:rPr lang="de-CH" dirty="0">
                <a:solidFill>
                  <a:srgbClr val="072987"/>
                </a:solidFill>
              </a:rPr>
              <a:t>Richtlinien für die Mitgliederbeiträge werden festgelegt und verabschiedet.  </a:t>
            </a:r>
          </a:p>
          <a:p>
            <a:pPr>
              <a:lnSpc>
                <a:spcPct val="125000"/>
              </a:lnSpc>
            </a:pPr>
            <a:r>
              <a:rPr lang="de-CH" dirty="0">
                <a:solidFill>
                  <a:srgbClr val="072987"/>
                </a:solidFill>
              </a:rPr>
              <a:t>Ein provisorischer Zeitplan wird verabschiedet.</a:t>
            </a:r>
          </a:p>
          <a:p>
            <a:pPr lvl="1">
              <a:lnSpc>
                <a:spcPct val="125000"/>
              </a:lnSpc>
            </a:pPr>
            <a:r>
              <a:rPr lang="de-CH" dirty="0">
                <a:solidFill>
                  <a:srgbClr val="072987"/>
                </a:solidFill>
              </a:rPr>
              <a:t>Ende 2017: Die Ausschreibung für die Bewerbungen als Gastgeber wird veröffentlicht. </a:t>
            </a:r>
          </a:p>
          <a:p>
            <a:pPr lvl="1">
              <a:lnSpc>
                <a:spcPct val="125000"/>
              </a:lnSpc>
            </a:pPr>
            <a:r>
              <a:rPr lang="de-CH" dirty="0">
                <a:solidFill>
                  <a:srgbClr val="072987"/>
                </a:solidFill>
              </a:rPr>
              <a:t>Bis Ende 2018: Kirchen, christliche Organisationen und ihre Netzwerke können ihre Bewerbung für Gastgeber der ersten ECC einreichen.</a:t>
            </a:r>
          </a:p>
          <a:p>
            <a:pPr lvl="1">
              <a:lnSpc>
                <a:spcPct val="125000"/>
              </a:lnSpc>
            </a:pPr>
            <a:r>
              <a:rPr lang="de-CH" dirty="0">
                <a:solidFill>
                  <a:srgbClr val="072987"/>
                </a:solidFill>
              </a:rPr>
              <a:t>Anfang 2019: Die Mitgliederversammlung wählt den Gastgeber der ECC.  </a:t>
            </a:r>
          </a:p>
          <a:p>
            <a:pPr lvl="1">
              <a:lnSpc>
                <a:spcPct val="125000"/>
              </a:lnSpc>
            </a:pPr>
            <a:endParaRPr lang="de-CH" dirty="0">
              <a:solidFill>
                <a:srgbClr val="072987"/>
              </a:solidFill>
            </a:endParaRPr>
          </a:p>
          <a:p>
            <a:endParaRPr lang="de-CH" dirty="0">
              <a:solidFill>
                <a:srgbClr val="072987"/>
              </a:solidFill>
            </a:endParaRPr>
          </a:p>
        </p:txBody>
      </p:sp>
    </p:spTree>
    <p:extLst>
      <p:ext uri="{BB962C8B-B14F-4D97-AF65-F5344CB8AC3E}">
        <p14:creationId xmlns:p14="http://schemas.microsoft.com/office/powerpoint/2010/main" val="334620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A1B7A2-438E-4E5A-9D4D-F986F6DE8558}"/>
              </a:ext>
            </a:extLst>
          </p:cNvPr>
          <p:cNvSpPr>
            <a:spLocks noGrp="1"/>
          </p:cNvSpPr>
          <p:nvPr>
            <p:ph type="title"/>
          </p:nvPr>
        </p:nvSpPr>
        <p:spPr/>
        <p:txBody>
          <a:bodyPr/>
          <a:lstStyle/>
          <a:p>
            <a:r>
              <a:rPr lang="de-CH" dirty="0" smtClean="0">
                <a:solidFill>
                  <a:srgbClr val="072987"/>
                </a:solidFill>
              </a:rPr>
              <a:t>Teilnahmen und Anwesenheit </a:t>
            </a:r>
            <a:endParaRPr lang="de-CH" dirty="0">
              <a:solidFill>
                <a:srgbClr val="072987"/>
              </a:solidFill>
            </a:endParaRPr>
          </a:p>
        </p:txBody>
      </p:sp>
      <p:sp>
        <p:nvSpPr>
          <p:cNvPr id="5" name="Inhaltsplatzhalter 2">
            <a:extLst>
              <a:ext uri="{FF2B5EF4-FFF2-40B4-BE49-F238E27FC236}">
                <a16:creationId xmlns:a16="http://schemas.microsoft.com/office/drawing/2014/main" xmlns="" id="{350EDEAA-B333-497B-A45F-F3182CC48A49}"/>
              </a:ext>
            </a:extLst>
          </p:cNvPr>
          <p:cNvSpPr txBox="1">
            <a:spLocks/>
          </p:cNvSpPr>
          <p:nvPr/>
        </p:nvSpPr>
        <p:spPr>
          <a:xfrm>
            <a:off x="1085849" y="1690688"/>
            <a:ext cx="10429876"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de-CH" dirty="0" smtClean="0">
                <a:solidFill>
                  <a:srgbClr val="072987"/>
                </a:solidFill>
              </a:rPr>
              <a:t>Mai 2016: Katholikentag – Münster – «Europatag» – Gemeinsamen ECC Stand mit dem ELF auf dem </a:t>
            </a:r>
            <a:r>
              <a:rPr lang="de-CH" dirty="0" err="1" smtClean="0">
                <a:solidFill>
                  <a:srgbClr val="072987"/>
                </a:solidFill>
              </a:rPr>
              <a:t>ZdK</a:t>
            </a:r>
            <a:r>
              <a:rPr lang="de-CH" dirty="0" smtClean="0">
                <a:solidFill>
                  <a:srgbClr val="072987"/>
                </a:solidFill>
              </a:rPr>
              <a:t> Stand</a:t>
            </a:r>
            <a:endParaRPr lang="de-CH" dirty="0">
              <a:solidFill>
                <a:srgbClr val="072987"/>
              </a:solidFill>
            </a:endParaRPr>
          </a:p>
          <a:p>
            <a:pPr>
              <a:lnSpc>
                <a:spcPct val="125000"/>
              </a:lnSpc>
            </a:pPr>
            <a:r>
              <a:rPr lang="de-CH" dirty="0" smtClean="0">
                <a:solidFill>
                  <a:srgbClr val="072987"/>
                </a:solidFill>
              </a:rPr>
              <a:t>Mai 2017: Ev. Kirchentag – Berlin – ECC-event «Europa eine Seele geben» – ECC Stand</a:t>
            </a:r>
            <a:endParaRPr lang="de-CH" dirty="0">
              <a:solidFill>
                <a:srgbClr val="072987"/>
              </a:solidFill>
            </a:endParaRPr>
          </a:p>
          <a:p>
            <a:pPr>
              <a:lnSpc>
                <a:spcPct val="125000"/>
              </a:lnSpc>
            </a:pPr>
            <a:r>
              <a:rPr lang="de-CH" dirty="0" smtClean="0">
                <a:solidFill>
                  <a:srgbClr val="072987"/>
                </a:solidFill>
              </a:rPr>
              <a:t>März 2018: Treffen von CCEE und KEK in Brüssel – ECC Beteiligung</a:t>
            </a:r>
          </a:p>
          <a:p>
            <a:pPr>
              <a:lnSpc>
                <a:spcPct val="125000"/>
              </a:lnSpc>
            </a:pPr>
            <a:r>
              <a:rPr lang="de-CH" dirty="0" smtClean="0">
                <a:solidFill>
                  <a:srgbClr val="072987"/>
                </a:solidFill>
              </a:rPr>
              <a:t>Dezember 2018: Caritas Europa – Brüssel – ECC Beteiligung</a:t>
            </a:r>
          </a:p>
          <a:p>
            <a:pPr>
              <a:lnSpc>
                <a:spcPct val="125000"/>
              </a:lnSpc>
            </a:pPr>
            <a:r>
              <a:rPr lang="de-CH" dirty="0" smtClean="0">
                <a:solidFill>
                  <a:srgbClr val="072987"/>
                </a:solidFill>
              </a:rPr>
              <a:t>April 2019: Treffen mit </a:t>
            </a:r>
            <a:r>
              <a:rPr lang="de-CH" dirty="0" err="1" smtClean="0">
                <a:solidFill>
                  <a:srgbClr val="072987"/>
                </a:solidFill>
              </a:rPr>
              <a:t>Kard</a:t>
            </a:r>
            <a:r>
              <a:rPr lang="de-CH" dirty="0" smtClean="0">
                <a:solidFill>
                  <a:srgbClr val="072987"/>
                </a:solidFill>
              </a:rPr>
              <a:t>. Koch (PR für </a:t>
            </a:r>
            <a:r>
              <a:rPr lang="de-CH" dirty="0">
                <a:solidFill>
                  <a:srgbClr val="072987"/>
                </a:solidFill>
              </a:rPr>
              <a:t>E</a:t>
            </a:r>
            <a:r>
              <a:rPr lang="de-CH" dirty="0" smtClean="0">
                <a:solidFill>
                  <a:srgbClr val="072987"/>
                </a:solidFill>
              </a:rPr>
              <a:t>inheit der Christen) und </a:t>
            </a:r>
            <a:r>
              <a:rPr lang="de-CH" dirty="0" err="1" smtClean="0">
                <a:solidFill>
                  <a:srgbClr val="072987"/>
                </a:solidFill>
              </a:rPr>
              <a:t>Mgr</a:t>
            </a:r>
            <a:r>
              <a:rPr lang="de-CH" dirty="0" smtClean="0">
                <a:solidFill>
                  <a:srgbClr val="072987"/>
                </a:solidFill>
              </a:rPr>
              <a:t> B. Farrell – Rom Vatikan</a:t>
            </a:r>
            <a:endParaRPr lang="de-CH" dirty="0">
              <a:solidFill>
                <a:srgbClr val="072987"/>
              </a:solidFill>
            </a:endParaRPr>
          </a:p>
          <a:p>
            <a:pPr lvl="1">
              <a:lnSpc>
                <a:spcPct val="125000"/>
              </a:lnSpc>
            </a:pPr>
            <a:endParaRPr lang="de-CH" dirty="0">
              <a:solidFill>
                <a:srgbClr val="072987"/>
              </a:solidFill>
            </a:endParaRPr>
          </a:p>
          <a:p>
            <a:endParaRPr lang="de-CH" dirty="0">
              <a:solidFill>
                <a:srgbClr val="072987"/>
              </a:solidFill>
            </a:endParaRPr>
          </a:p>
        </p:txBody>
      </p:sp>
    </p:spTree>
    <p:extLst>
      <p:ext uri="{BB962C8B-B14F-4D97-AF65-F5344CB8AC3E}">
        <p14:creationId xmlns:p14="http://schemas.microsoft.com/office/powerpoint/2010/main" val="105179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A1B7A2-438E-4E5A-9D4D-F986F6DE8558}"/>
              </a:ext>
            </a:extLst>
          </p:cNvPr>
          <p:cNvSpPr>
            <a:spLocks noGrp="1"/>
          </p:cNvSpPr>
          <p:nvPr>
            <p:ph type="title"/>
          </p:nvPr>
        </p:nvSpPr>
        <p:spPr/>
        <p:txBody>
          <a:bodyPr/>
          <a:lstStyle/>
          <a:p>
            <a:endParaRPr lang="de-CH" dirty="0">
              <a:solidFill>
                <a:srgbClr val="072987"/>
              </a:solidFill>
            </a:endParaRPr>
          </a:p>
        </p:txBody>
      </p:sp>
      <p:sp>
        <p:nvSpPr>
          <p:cNvPr id="5" name="Inhaltsplatzhalter 2">
            <a:extLst>
              <a:ext uri="{FF2B5EF4-FFF2-40B4-BE49-F238E27FC236}">
                <a16:creationId xmlns:a16="http://schemas.microsoft.com/office/drawing/2014/main" xmlns="" id="{350EDEAA-B333-497B-A45F-F3182CC48A49}"/>
              </a:ext>
            </a:extLst>
          </p:cNvPr>
          <p:cNvSpPr txBox="1">
            <a:spLocks/>
          </p:cNvSpPr>
          <p:nvPr/>
        </p:nvSpPr>
        <p:spPr>
          <a:xfrm>
            <a:off x="1085849" y="1690688"/>
            <a:ext cx="10429876"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5000"/>
              </a:lnSpc>
            </a:pPr>
            <a:endParaRPr lang="de-CH" dirty="0">
              <a:solidFill>
                <a:srgbClr val="072987"/>
              </a:solidFill>
            </a:endParaRPr>
          </a:p>
          <a:p>
            <a:endParaRPr lang="de-CH" dirty="0">
              <a:solidFill>
                <a:srgbClr val="072987"/>
              </a:solidFill>
            </a:endParaRPr>
          </a:p>
        </p:txBody>
      </p:sp>
      <p:pic>
        <p:nvPicPr>
          <p:cNvPr id="2050" name="Picture 2" descr="E:\Peter\Desktop\Photos PPP\Koch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38" y="-82550"/>
            <a:ext cx="15230476" cy="740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5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AFB32573-B3AC-46E7-8D83-7606C64C25FD}"/>
              </a:ext>
            </a:extLst>
          </p:cNvPr>
          <p:cNvSpPr>
            <a:spLocks noGrp="1"/>
          </p:cNvSpPr>
          <p:nvPr>
            <p:ph type="title"/>
          </p:nvPr>
        </p:nvSpPr>
        <p:spPr>
          <a:xfrm>
            <a:off x="838200" y="546100"/>
            <a:ext cx="10515600" cy="1325563"/>
          </a:xfrm>
        </p:spPr>
        <p:txBody>
          <a:bodyPr/>
          <a:lstStyle/>
          <a:p>
            <a:r>
              <a:rPr lang="de-CH" dirty="0">
                <a:solidFill>
                  <a:srgbClr val="072987"/>
                </a:solidFill>
              </a:rPr>
              <a:t>Nächste Schritte</a:t>
            </a:r>
          </a:p>
        </p:txBody>
      </p:sp>
      <p:sp>
        <p:nvSpPr>
          <p:cNvPr id="7" name="Inhaltsplatzhalter 2">
            <a:extLst>
              <a:ext uri="{FF2B5EF4-FFF2-40B4-BE49-F238E27FC236}">
                <a16:creationId xmlns:a16="http://schemas.microsoft.com/office/drawing/2014/main" xmlns="" id="{35077FE9-7897-4B67-B091-370BC88C9600}"/>
              </a:ext>
            </a:extLst>
          </p:cNvPr>
          <p:cNvSpPr>
            <a:spLocks noGrp="1"/>
          </p:cNvSpPr>
          <p:nvPr>
            <p:ph idx="1"/>
          </p:nvPr>
        </p:nvSpPr>
        <p:spPr>
          <a:xfrm>
            <a:off x="838200" y="2225674"/>
            <a:ext cx="11010900" cy="3260726"/>
          </a:xfrm>
        </p:spPr>
        <p:txBody>
          <a:bodyPr>
            <a:normAutofit fontScale="92500" lnSpcReduction="20000"/>
          </a:bodyPr>
          <a:lstStyle/>
          <a:p>
            <a:pPr>
              <a:lnSpc>
                <a:spcPct val="125000"/>
              </a:lnSpc>
            </a:pPr>
            <a:r>
              <a:rPr lang="de-CH" dirty="0" smtClean="0">
                <a:solidFill>
                  <a:srgbClr val="072987"/>
                </a:solidFill>
              </a:rPr>
              <a:t>Juni 2019: Ev. Kirchentag – </a:t>
            </a:r>
            <a:r>
              <a:rPr lang="de-CH" dirty="0">
                <a:solidFill>
                  <a:srgbClr val="072987"/>
                </a:solidFill>
              </a:rPr>
              <a:t>D</a:t>
            </a:r>
            <a:r>
              <a:rPr lang="de-CH" dirty="0" smtClean="0">
                <a:solidFill>
                  <a:srgbClr val="072987"/>
                </a:solidFill>
              </a:rPr>
              <a:t>ortmund – ECC-event « Europa- Verantwortung und Herausforderung für die Kirchen»</a:t>
            </a:r>
            <a:endParaRPr lang="de-CH" dirty="0">
              <a:solidFill>
                <a:srgbClr val="072987"/>
              </a:solidFill>
            </a:endParaRPr>
          </a:p>
          <a:p>
            <a:pPr>
              <a:lnSpc>
                <a:spcPct val="125000"/>
              </a:lnSpc>
            </a:pPr>
            <a:r>
              <a:rPr lang="de-CH" dirty="0" smtClean="0">
                <a:solidFill>
                  <a:srgbClr val="072987"/>
                </a:solidFill>
              </a:rPr>
              <a:t>Juli 2019: Treffen mit </a:t>
            </a:r>
            <a:r>
              <a:rPr lang="de-CH" dirty="0" err="1" smtClean="0">
                <a:solidFill>
                  <a:srgbClr val="072987"/>
                </a:solidFill>
              </a:rPr>
              <a:t>Mgr</a:t>
            </a:r>
            <a:r>
              <a:rPr lang="de-CH" dirty="0" smtClean="0">
                <a:solidFill>
                  <a:srgbClr val="072987"/>
                </a:solidFill>
              </a:rPr>
              <a:t> </a:t>
            </a:r>
            <a:r>
              <a:rPr lang="de-CH" dirty="0" err="1" smtClean="0">
                <a:solidFill>
                  <a:srgbClr val="072987"/>
                </a:solidFill>
              </a:rPr>
              <a:t>Hollerich</a:t>
            </a:r>
            <a:r>
              <a:rPr lang="de-CH" dirty="0" smtClean="0">
                <a:solidFill>
                  <a:srgbClr val="072987"/>
                </a:solidFill>
              </a:rPr>
              <a:t> </a:t>
            </a:r>
            <a:r>
              <a:rPr lang="de-CH" dirty="0" smtClean="0">
                <a:solidFill>
                  <a:srgbClr val="072987"/>
                </a:solidFill>
              </a:rPr>
              <a:t>– COMECE – Luxemburg</a:t>
            </a:r>
          </a:p>
          <a:p>
            <a:pPr>
              <a:lnSpc>
                <a:spcPct val="125000"/>
              </a:lnSpc>
            </a:pPr>
            <a:r>
              <a:rPr lang="de-CH" dirty="0" smtClean="0">
                <a:solidFill>
                  <a:srgbClr val="072987"/>
                </a:solidFill>
              </a:rPr>
              <a:t>August 2019: Treffen mit </a:t>
            </a:r>
            <a:r>
              <a:rPr lang="de-CH" dirty="0" err="1" smtClean="0">
                <a:solidFill>
                  <a:srgbClr val="072987"/>
                </a:solidFill>
              </a:rPr>
              <a:t>Mgr</a:t>
            </a:r>
            <a:r>
              <a:rPr lang="de-CH" dirty="0" smtClean="0">
                <a:solidFill>
                  <a:srgbClr val="072987"/>
                </a:solidFill>
              </a:rPr>
              <a:t> </a:t>
            </a:r>
            <a:r>
              <a:rPr lang="de-CH" dirty="0" err="1" smtClean="0">
                <a:solidFill>
                  <a:srgbClr val="072987"/>
                </a:solidFill>
              </a:rPr>
              <a:t>Bagnasco</a:t>
            </a:r>
            <a:r>
              <a:rPr lang="de-CH" dirty="0" smtClean="0">
                <a:solidFill>
                  <a:srgbClr val="072987"/>
                </a:solidFill>
              </a:rPr>
              <a:t> – CCEE – Genova</a:t>
            </a:r>
          </a:p>
          <a:p>
            <a:pPr>
              <a:lnSpc>
                <a:spcPct val="125000"/>
              </a:lnSpc>
            </a:pPr>
            <a:r>
              <a:rPr lang="de-CH" dirty="0" smtClean="0">
                <a:solidFill>
                  <a:srgbClr val="072987"/>
                </a:solidFill>
              </a:rPr>
              <a:t>Oktober 2019: 2e Vollsammlung ECC – Orthodox Academy Kreta</a:t>
            </a:r>
          </a:p>
          <a:p>
            <a:pPr>
              <a:lnSpc>
                <a:spcPct val="125000"/>
              </a:lnSpc>
            </a:pPr>
            <a:r>
              <a:rPr lang="de-CH" dirty="0" smtClean="0">
                <a:solidFill>
                  <a:srgbClr val="072987"/>
                </a:solidFill>
              </a:rPr>
              <a:t>Mai 2021: 3rd Ökumenischer Kirchentag - Frankfurt</a:t>
            </a:r>
            <a:endParaRPr lang="de-CH" dirty="0">
              <a:solidFill>
                <a:srgbClr val="072987"/>
              </a:solidFill>
            </a:endParaRPr>
          </a:p>
          <a:p>
            <a:pPr marL="0" indent="0">
              <a:buNone/>
            </a:pPr>
            <a:endParaRPr lang="de-CH" dirty="0">
              <a:solidFill>
                <a:srgbClr val="072987"/>
              </a:solidFill>
            </a:endParaRPr>
          </a:p>
        </p:txBody>
      </p:sp>
    </p:spTree>
    <p:extLst>
      <p:ext uri="{BB962C8B-B14F-4D97-AF65-F5344CB8AC3E}">
        <p14:creationId xmlns:p14="http://schemas.microsoft.com/office/powerpoint/2010/main" val="113960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79806E-DF40-4035-9404-5FA7E937DD78}"/>
              </a:ext>
            </a:extLst>
          </p:cNvPr>
          <p:cNvSpPr>
            <a:spLocks noGrp="1"/>
          </p:cNvSpPr>
          <p:nvPr>
            <p:ph type="title"/>
          </p:nvPr>
        </p:nvSpPr>
        <p:spPr>
          <a:xfrm>
            <a:off x="838200" y="365126"/>
            <a:ext cx="10130118" cy="1069228"/>
          </a:xfrm>
        </p:spPr>
        <p:txBody>
          <a:bodyPr/>
          <a:lstStyle/>
          <a:p>
            <a:r>
              <a:rPr lang="de-CH" dirty="0">
                <a:solidFill>
                  <a:srgbClr val="072987"/>
                </a:solidFill>
              </a:rPr>
              <a:t>Wer wir sind </a:t>
            </a:r>
          </a:p>
        </p:txBody>
      </p:sp>
      <p:sp>
        <p:nvSpPr>
          <p:cNvPr id="3" name="Inhaltsplatzhalter 2">
            <a:extLst>
              <a:ext uri="{FF2B5EF4-FFF2-40B4-BE49-F238E27FC236}">
                <a16:creationId xmlns:a16="http://schemas.microsoft.com/office/drawing/2014/main" xmlns="" id="{B676DD59-491A-4487-954C-0537723F0606}"/>
              </a:ext>
            </a:extLst>
          </p:cNvPr>
          <p:cNvSpPr>
            <a:spLocks noGrp="1"/>
          </p:cNvSpPr>
          <p:nvPr>
            <p:ph idx="1"/>
          </p:nvPr>
        </p:nvSpPr>
        <p:spPr>
          <a:xfrm>
            <a:off x="712694" y="1434354"/>
            <a:ext cx="11353800" cy="5091952"/>
          </a:xfrm>
        </p:spPr>
        <p:txBody>
          <a:bodyPr numCol="2">
            <a:normAutofit fontScale="47500" lnSpcReduction="20000"/>
          </a:bodyPr>
          <a:lstStyle/>
          <a:p>
            <a:pPr marL="0" indent="0">
              <a:lnSpc>
                <a:spcPct val="145000"/>
              </a:lnSpc>
              <a:buNone/>
            </a:pPr>
            <a:r>
              <a:rPr lang="de-CH" sz="3600" dirty="0">
                <a:solidFill>
                  <a:srgbClr val="072987"/>
                </a:solidFill>
              </a:rPr>
              <a:t>Wir sind ein </a:t>
            </a:r>
            <a:r>
              <a:rPr lang="de-CH" sz="3600" b="1" dirty="0" smtClean="0">
                <a:solidFill>
                  <a:srgbClr val="072987"/>
                </a:solidFill>
              </a:rPr>
              <a:t>europäischer Non-Profit </a:t>
            </a:r>
            <a:r>
              <a:rPr lang="de-CH" sz="3600" b="1" dirty="0">
                <a:solidFill>
                  <a:srgbClr val="072987"/>
                </a:solidFill>
              </a:rPr>
              <a:t>Verein </a:t>
            </a:r>
            <a:r>
              <a:rPr lang="de-CH" sz="3600" dirty="0">
                <a:solidFill>
                  <a:srgbClr val="072987"/>
                </a:solidFill>
              </a:rPr>
              <a:t>mit </a:t>
            </a:r>
            <a:r>
              <a:rPr lang="de-CH" sz="3600" dirty="0" smtClean="0">
                <a:solidFill>
                  <a:srgbClr val="072987"/>
                </a:solidFill>
              </a:rPr>
              <a:t>32 Mitgliedern </a:t>
            </a:r>
            <a:r>
              <a:rPr lang="de-CH" sz="3600" dirty="0">
                <a:solidFill>
                  <a:srgbClr val="072987"/>
                </a:solidFill>
              </a:rPr>
              <a:t>aus ganz Europa. </a:t>
            </a:r>
          </a:p>
          <a:p>
            <a:pPr marL="0" indent="0">
              <a:buNone/>
            </a:pPr>
            <a:r>
              <a:rPr lang="de-CH" sz="3600" dirty="0">
                <a:solidFill>
                  <a:srgbClr val="072987"/>
                </a:solidFill>
              </a:rPr>
              <a:t>Unsere Mitglieder sind: </a:t>
            </a:r>
            <a:r>
              <a:rPr lang="de-CH" sz="3600" dirty="0" smtClean="0">
                <a:solidFill>
                  <a:srgbClr val="072987"/>
                </a:solidFill>
              </a:rPr>
              <a:t>(Auswahl)</a:t>
            </a:r>
            <a:endParaRPr lang="de-CH" sz="3600" dirty="0">
              <a:solidFill>
                <a:schemeClr val="bg1"/>
              </a:solidFill>
            </a:endParaRPr>
          </a:p>
          <a:p>
            <a:r>
              <a:rPr lang="de-CH" dirty="0">
                <a:solidFill>
                  <a:schemeClr val="bg1"/>
                </a:solidFill>
              </a:rPr>
              <a:t>Akademie Solidarische Ökonomie – Stiftung Ökumene; Germany</a:t>
            </a:r>
          </a:p>
          <a:p>
            <a:r>
              <a:rPr lang="de-CH" dirty="0">
                <a:solidFill>
                  <a:schemeClr val="bg1"/>
                </a:solidFill>
              </a:rPr>
              <a:t>Center Ecumena; Belarus</a:t>
            </a:r>
          </a:p>
          <a:p>
            <a:r>
              <a:rPr lang="de-CH" dirty="0">
                <a:solidFill>
                  <a:schemeClr val="bg1"/>
                </a:solidFill>
              </a:rPr>
              <a:t>Center for Church Development (ZKE), University of Zurich; Switzerland</a:t>
            </a:r>
          </a:p>
          <a:p>
            <a:r>
              <a:rPr lang="de-CH" dirty="0">
                <a:solidFill>
                  <a:schemeClr val="bg1"/>
                </a:solidFill>
              </a:rPr>
              <a:t>Central Committee of German Catholics (ZDK) – Zentralkomitee der deutschen Katholiken e.V.; Germany</a:t>
            </a:r>
          </a:p>
          <a:p>
            <a:r>
              <a:rPr lang="de-CH" dirty="0">
                <a:solidFill>
                  <a:schemeClr val="bg1"/>
                </a:solidFill>
              </a:rPr>
              <a:t>Church and Peace – the European ecumenical network of peace church communities, congregations, organisations and institutions; Europe</a:t>
            </a:r>
          </a:p>
          <a:p>
            <a:r>
              <a:rPr lang="de-CH" dirty="0">
                <a:solidFill>
                  <a:schemeClr val="bg1"/>
                </a:solidFill>
              </a:rPr>
              <a:t>Colloquium of European Parishes (CEP); Spain</a:t>
            </a:r>
          </a:p>
          <a:p>
            <a:r>
              <a:rPr lang="de-CH" dirty="0">
                <a:solidFill>
                  <a:schemeClr val="bg1"/>
                </a:solidFill>
              </a:rPr>
              <a:t>Deutscher Evangelischer Kirchentag (DEKT); Germany</a:t>
            </a:r>
          </a:p>
          <a:p>
            <a:r>
              <a:rPr lang="de-CH" dirty="0">
                <a:solidFill>
                  <a:schemeClr val="bg1"/>
                </a:solidFill>
              </a:rPr>
              <a:t>European Laity Forum; Europe</a:t>
            </a:r>
          </a:p>
          <a:p>
            <a:r>
              <a:rPr lang="de-CH" dirty="0">
                <a:solidFill>
                  <a:schemeClr val="bg1"/>
                </a:solidFill>
              </a:rPr>
              <a:t>Evang.-ref. Kirche des Kantons St. Gallen; Switzerland</a:t>
            </a:r>
          </a:p>
          <a:p>
            <a:r>
              <a:rPr lang="de-CH" dirty="0">
                <a:solidFill>
                  <a:schemeClr val="bg1"/>
                </a:solidFill>
              </a:rPr>
              <a:t>Evangelisch-Lutherische Kirchengemeinde Ottensen (Ev.Kirche Hamburg-Ottensen-Altona); Germany</a:t>
            </a:r>
          </a:p>
          <a:p>
            <a:r>
              <a:rPr lang="de-CH" dirty="0">
                <a:solidFill>
                  <a:schemeClr val="bg1"/>
                </a:solidFill>
              </a:rPr>
              <a:t>Federation of Swiss Protestant Churches (SEK – FEPS); Switzerland</a:t>
            </a:r>
          </a:p>
          <a:p>
            <a:r>
              <a:rPr lang="de-CH" dirty="0">
                <a:solidFill>
                  <a:schemeClr val="bg1"/>
                </a:solidFill>
              </a:rPr>
              <a:t>Fellowship of European Broadcasters; Europe</a:t>
            </a:r>
          </a:p>
          <a:p>
            <a:r>
              <a:rPr lang="de-CH" dirty="0">
                <a:solidFill>
                  <a:schemeClr val="bg1"/>
                </a:solidFill>
              </a:rPr>
              <a:t>Finland Kirchentag (Kirkkopalvelut ry); Finland</a:t>
            </a:r>
          </a:p>
          <a:p>
            <a:r>
              <a:rPr lang="de-CH" dirty="0">
                <a:solidFill>
                  <a:schemeClr val="bg1"/>
                </a:solidFill>
              </a:rPr>
              <a:t>Latvian Christian Academy; Latvia</a:t>
            </a:r>
          </a:p>
          <a:p>
            <a:r>
              <a:rPr lang="de-CH" dirty="0">
                <a:solidFill>
                  <a:schemeClr val="bg1"/>
                </a:solidFill>
              </a:rPr>
              <a:t>Lutheran Church in Hungary and “Szelrozsa” Youth Jamboree – Project; Hungary</a:t>
            </a:r>
          </a:p>
          <a:p>
            <a:r>
              <a:rPr lang="de-CH" dirty="0">
                <a:solidFill>
                  <a:schemeClr val="bg1"/>
                </a:solidFill>
              </a:rPr>
              <a:t>Missionsakademie an der Universität Hamburg; Germany</a:t>
            </a:r>
          </a:p>
          <a:p>
            <a:r>
              <a:rPr lang="de-CH" dirty="0">
                <a:solidFill>
                  <a:schemeClr val="bg1"/>
                </a:solidFill>
              </a:rPr>
              <a:t>Moravian Church – European Continent Province (Evangelische Brüder-Unität-Herrnhuter Bürgergemeinde); Europe, Netherlands</a:t>
            </a:r>
          </a:p>
          <a:p>
            <a:r>
              <a:rPr lang="de-CH" dirty="0">
                <a:solidFill>
                  <a:schemeClr val="bg1"/>
                </a:solidFill>
              </a:rPr>
              <a:t>Oikosnet Europe; Europe</a:t>
            </a:r>
          </a:p>
          <a:p>
            <a:r>
              <a:rPr lang="de-CH" dirty="0">
                <a:solidFill>
                  <a:schemeClr val="bg1"/>
                </a:solidFill>
              </a:rPr>
              <a:t>Orthodox Academy of Crete; </a:t>
            </a:r>
            <a:r>
              <a:rPr lang="de-CH" dirty="0" err="1" smtClean="0">
                <a:solidFill>
                  <a:schemeClr val="bg1"/>
                </a:solidFill>
              </a:rPr>
              <a:t>Greece</a:t>
            </a:r>
            <a:endParaRPr lang="de-CH" dirty="0" smtClean="0">
              <a:solidFill>
                <a:schemeClr val="bg1"/>
              </a:solidFill>
            </a:endParaRPr>
          </a:p>
          <a:p>
            <a:r>
              <a:rPr lang="de-CH" dirty="0" err="1" smtClean="0">
                <a:solidFill>
                  <a:schemeClr val="bg1"/>
                </a:solidFill>
              </a:rPr>
              <a:t>Reformed</a:t>
            </a:r>
            <a:r>
              <a:rPr lang="de-CH" dirty="0" smtClean="0">
                <a:solidFill>
                  <a:schemeClr val="bg1"/>
                </a:solidFill>
              </a:rPr>
              <a:t> Church </a:t>
            </a:r>
            <a:r>
              <a:rPr lang="de-CH" dirty="0" err="1" smtClean="0">
                <a:solidFill>
                  <a:schemeClr val="bg1"/>
                </a:solidFill>
              </a:rPr>
              <a:t>of</a:t>
            </a:r>
            <a:r>
              <a:rPr lang="de-CH" dirty="0" smtClean="0">
                <a:solidFill>
                  <a:schemeClr val="bg1"/>
                </a:solidFill>
              </a:rPr>
              <a:t> </a:t>
            </a:r>
            <a:r>
              <a:rPr lang="de-CH" dirty="0" err="1" smtClean="0">
                <a:solidFill>
                  <a:schemeClr val="bg1"/>
                </a:solidFill>
              </a:rPr>
              <a:t>Berne</a:t>
            </a:r>
            <a:r>
              <a:rPr lang="de-CH" dirty="0" smtClean="0">
                <a:solidFill>
                  <a:schemeClr val="bg1"/>
                </a:solidFill>
              </a:rPr>
              <a:t>, </a:t>
            </a:r>
            <a:r>
              <a:rPr lang="de-CH" dirty="0" err="1" smtClean="0">
                <a:solidFill>
                  <a:schemeClr val="bg1"/>
                </a:solidFill>
              </a:rPr>
              <a:t>Switzerland</a:t>
            </a:r>
            <a:endParaRPr lang="de-CH" dirty="0">
              <a:solidFill>
                <a:schemeClr val="bg1"/>
              </a:solidFill>
            </a:endParaRPr>
          </a:p>
          <a:p>
            <a:r>
              <a:rPr lang="de-CH" dirty="0">
                <a:solidFill>
                  <a:schemeClr val="bg1"/>
                </a:solidFill>
              </a:rPr>
              <a:t>Reformed Church of Zurich; Switzerland</a:t>
            </a:r>
          </a:p>
          <a:p>
            <a:r>
              <a:rPr lang="de-CH" dirty="0">
                <a:solidFill>
                  <a:schemeClr val="bg1"/>
                </a:solidFill>
              </a:rPr>
              <a:t>St.Andrew’s Biblical Theological Institute (Moscow); Russia</a:t>
            </a:r>
          </a:p>
          <a:p>
            <a:r>
              <a:rPr lang="de-CH" dirty="0">
                <a:solidFill>
                  <a:schemeClr val="bg1"/>
                </a:solidFill>
              </a:rPr>
              <a:t>Stiftung Ökumene – Foundation Oikoumene; Germany</a:t>
            </a:r>
          </a:p>
          <a:p>
            <a:r>
              <a:rPr lang="de-CH" dirty="0">
                <a:solidFill>
                  <a:schemeClr val="bg1"/>
                </a:solidFill>
              </a:rPr>
              <a:t>The Evangelical Church of the Augsburg Confession in Poland; Poland</a:t>
            </a:r>
          </a:p>
          <a:p>
            <a:r>
              <a:rPr lang="de-CH" dirty="0">
                <a:solidFill>
                  <a:schemeClr val="bg1"/>
                </a:solidFill>
              </a:rPr>
              <a:t>The Sigtuna Foundation (Sigtunastiftelsen); Sweden</a:t>
            </a:r>
          </a:p>
          <a:p>
            <a:r>
              <a:rPr lang="de-CH" dirty="0">
                <a:solidFill>
                  <a:schemeClr val="bg1"/>
                </a:solidFill>
              </a:rPr>
              <a:t>World Student Christian Federation Europe (WSCF-E); </a:t>
            </a:r>
            <a:r>
              <a:rPr lang="de-CH" dirty="0" smtClean="0">
                <a:solidFill>
                  <a:schemeClr val="bg1"/>
                </a:solidFill>
              </a:rPr>
              <a:t>Europe</a:t>
            </a:r>
          </a:p>
          <a:p>
            <a:r>
              <a:rPr lang="de-CH" dirty="0" err="1" smtClean="0">
                <a:solidFill>
                  <a:schemeClr val="bg1"/>
                </a:solidFill>
              </a:rPr>
              <a:t>Eurodiaconia</a:t>
            </a:r>
            <a:r>
              <a:rPr lang="de-CH" dirty="0" smtClean="0">
                <a:solidFill>
                  <a:schemeClr val="bg1"/>
                </a:solidFill>
              </a:rPr>
              <a:t>; Europe</a:t>
            </a:r>
            <a:endParaRPr lang="de-CH" dirty="0">
              <a:solidFill>
                <a:schemeClr val="bg1"/>
              </a:solidFill>
            </a:endParaRPr>
          </a:p>
        </p:txBody>
      </p:sp>
    </p:spTree>
    <p:extLst>
      <p:ext uri="{BB962C8B-B14F-4D97-AF65-F5344CB8AC3E}">
        <p14:creationId xmlns:p14="http://schemas.microsoft.com/office/powerpoint/2010/main" val="26019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9" end="1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2" end="2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3" end="2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4" end="2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5" end="2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6" end="2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7" end="2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xmlns="" id="{AFB32573-B3AC-46E7-8D83-7606C64C25FD}"/>
              </a:ext>
            </a:extLst>
          </p:cNvPr>
          <p:cNvSpPr>
            <a:spLocks noGrp="1"/>
          </p:cNvSpPr>
          <p:nvPr>
            <p:ph type="title"/>
          </p:nvPr>
        </p:nvSpPr>
        <p:spPr>
          <a:xfrm>
            <a:off x="838200" y="546100"/>
            <a:ext cx="10515600" cy="1325563"/>
          </a:xfrm>
        </p:spPr>
        <p:txBody>
          <a:bodyPr/>
          <a:lstStyle/>
          <a:p>
            <a:endParaRPr lang="de-CH" dirty="0">
              <a:solidFill>
                <a:srgbClr val="072987"/>
              </a:solidFill>
            </a:endParaRPr>
          </a:p>
        </p:txBody>
      </p:sp>
      <p:sp>
        <p:nvSpPr>
          <p:cNvPr id="7" name="Inhaltsplatzhalter 2">
            <a:extLst>
              <a:ext uri="{FF2B5EF4-FFF2-40B4-BE49-F238E27FC236}">
                <a16:creationId xmlns:a16="http://schemas.microsoft.com/office/drawing/2014/main" xmlns="" id="{35077FE9-7897-4B67-B091-370BC88C9600}"/>
              </a:ext>
            </a:extLst>
          </p:cNvPr>
          <p:cNvSpPr>
            <a:spLocks noGrp="1"/>
          </p:cNvSpPr>
          <p:nvPr>
            <p:ph idx="1"/>
          </p:nvPr>
        </p:nvSpPr>
        <p:spPr>
          <a:xfrm>
            <a:off x="838200" y="2225674"/>
            <a:ext cx="11010900" cy="3260726"/>
          </a:xfrm>
        </p:spPr>
        <p:txBody>
          <a:bodyPr>
            <a:normAutofit/>
          </a:bodyPr>
          <a:lstStyle/>
          <a:p>
            <a:pPr marL="0" indent="0">
              <a:buNone/>
            </a:pPr>
            <a:endParaRPr lang="de-CH" dirty="0">
              <a:solidFill>
                <a:srgbClr val="072987"/>
              </a:solidFill>
            </a:endParaRPr>
          </a:p>
        </p:txBody>
      </p:sp>
      <p:pic>
        <p:nvPicPr>
          <p:cNvPr id="3074" name="Picture 2" descr="E:\Peter\Desktop\Photos PPP\Flyer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572" y="-219075"/>
            <a:ext cx="91440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eter\Desktop\Photos PPP\Flyer\Flyer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55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9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6000">
              <a:srgbClr val="072987"/>
            </a:gs>
            <a:gs pos="100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6009767C-B6B7-4334-AD0D-EE722319CD5F}"/>
              </a:ext>
            </a:extLst>
          </p:cNvPr>
          <p:cNvSpPr>
            <a:spLocks noGrp="1"/>
          </p:cNvSpPr>
          <p:nvPr>
            <p:ph type="title"/>
          </p:nvPr>
        </p:nvSpPr>
        <p:spPr>
          <a:xfrm>
            <a:off x="573302" y="988216"/>
            <a:ext cx="11547389" cy="4247317"/>
          </a:xfrm>
          <a:effectLst>
            <a:glow rad="342900">
              <a:schemeClr val="accent1"/>
            </a:glow>
          </a:effectLst>
        </p:spPr>
        <p:txBody>
          <a:bodyPr>
            <a:spAutoFit/>
          </a:bodyPr>
          <a:lstStyle/>
          <a:p>
            <a:pPr algn="ctr"/>
            <a:r>
              <a:rPr lang="de-CH" b="1" dirty="0" smtClean="0">
                <a:effectLst>
                  <a:outerShdw blurRad="38100" dist="38100" dir="2700000" algn="tl">
                    <a:srgbClr val="000000">
                      <a:alpha val="43137"/>
                    </a:srgbClr>
                  </a:outerShdw>
                </a:effectLst>
              </a:rPr>
              <a:t>Seid </a:t>
            </a:r>
            <a:r>
              <a:rPr lang="de-CH" b="1" dirty="0">
                <a:effectLst>
                  <a:outerShdw blurRad="38100" dist="38100" dir="2700000" algn="tl">
                    <a:srgbClr val="000000">
                      <a:alpha val="43137"/>
                    </a:srgbClr>
                  </a:outerShdw>
                </a:effectLst>
              </a:rPr>
              <a:t>mit dabei </a:t>
            </a:r>
            <a:r>
              <a:rPr lang="de-CH" dirty="0">
                <a:effectLst>
                  <a:outerShdw blurRad="38100" dist="38100" dir="2700000" algn="tl">
                    <a:srgbClr val="000000">
                      <a:alpha val="43137"/>
                    </a:srgbClr>
                  </a:outerShdw>
                </a:effectLst>
              </a:rPr>
              <a:t/>
            </a:r>
            <a:br>
              <a:rPr lang="de-CH" dirty="0">
                <a:effectLst>
                  <a:outerShdw blurRad="38100" dist="38100" dir="2700000" algn="tl">
                    <a:srgbClr val="000000">
                      <a:alpha val="43137"/>
                    </a:srgbClr>
                  </a:outerShdw>
                </a:effectLst>
              </a:rPr>
            </a:br>
            <a:r>
              <a:rPr lang="de-CH" dirty="0"/>
              <a:t/>
            </a:r>
            <a:br>
              <a:rPr lang="de-CH" dirty="0"/>
            </a:br>
            <a:r>
              <a:rPr lang="de-CH" dirty="0"/>
              <a:t>auf dem Weg zur  </a:t>
            </a:r>
            <a:br>
              <a:rPr lang="de-CH" dirty="0"/>
            </a:br>
            <a:r>
              <a:rPr lang="de-CH" dirty="0"/>
              <a:t/>
            </a:r>
            <a:br>
              <a:rPr lang="de-CH" dirty="0"/>
            </a:br>
            <a:r>
              <a:rPr lang="de-CH" dirty="0"/>
              <a:t>EUROPEAN CHRISTIAN CONVENTION </a:t>
            </a:r>
          </a:p>
        </p:txBody>
      </p:sp>
    </p:spTree>
    <p:extLst>
      <p:ext uri="{BB962C8B-B14F-4D97-AF65-F5344CB8AC3E}">
        <p14:creationId xmlns:p14="http://schemas.microsoft.com/office/powerpoint/2010/main" val="2537387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 id="{BCFA12BC-8B67-4B4D-9FF6-D8AB318F734D}"/>
              </a:ext>
            </a:extLst>
          </p:cNvPr>
          <p:cNvSpPr>
            <a:spLocks noGrp="1"/>
          </p:cNvSpPr>
          <p:nvPr>
            <p:ph type="title"/>
          </p:nvPr>
        </p:nvSpPr>
        <p:spPr>
          <a:xfrm>
            <a:off x="838200" y="500062"/>
            <a:ext cx="10515600" cy="1325563"/>
          </a:xfrm>
        </p:spPr>
        <p:txBody>
          <a:bodyPr/>
          <a:lstStyle/>
          <a:p>
            <a:r>
              <a:rPr lang="de-CH" dirty="0">
                <a:solidFill>
                  <a:srgbClr val="072987"/>
                </a:solidFill>
              </a:rPr>
              <a:t>Kontakt – So finden Sie uns</a:t>
            </a:r>
          </a:p>
        </p:txBody>
      </p:sp>
      <p:sp>
        <p:nvSpPr>
          <p:cNvPr id="5" name="Inhaltsplatzhalter 4">
            <a:extLst>
              <a:ext uri="{FF2B5EF4-FFF2-40B4-BE49-F238E27FC236}">
                <a16:creationId xmlns:a16="http://schemas.microsoft.com/office/drawing/2014/main" xmlns="" id="{C6168398-F317-449E-A5FD-15495D3C8D67}"/>
              </a:ext>
            </a:extLst>
          </p:cNvPr>
          <p:cNvSpPr>
            <a:spLocks noGrp="1"/>
          </p:cNvSpPr>
          <p:nvPr>
            <p:ph idx="1"/>
          </p:nvPr>
        </p:nvSpPr>
        <p:spPr>
          <a:xfrm>
            <a:off x="838200" y="1825625"/>
            <a:ext cx="10515600" cy="2784475"/>
          </a:xfrm>
        </p:spPr>
        <p:txBody>
          <a:bodyPr/>
          <a:lstStyle/>
          <a:p>
            <a:endParaRPr lang="de-CH" dirty="0">
              <a:solidFill>
                <a:srgbClr val="072987"/>
              </a:solidFill>
            </a:endParaRPr>
          </a:p>
          <a:p>
            <a:r>
              <a:rPr lang="de-CH" dirty="0">
                <a:solidFill>
                  <a:srgbClr val="072987"/>
                </a:solidFill>
              </a:rPr>
              <a:t>www.european-christian-convention.eu</a:t>
            </a:r>
          </a:p>
          <a:p>
            <a:endParaRPr lang="de-CH" dirty="0">
              <a:solidFill>
                <a:srgbClr val="072987"/>
              </a:solidFill>
            </a:endParaRPr>
          </a:p>
          <a:p>
            <a:r>
              <a:rPr lang="de-CH" dirty="0">
                <a:solidFill>
                  <a:srgbClr val="072987"/>
                </a:solidFill>
              </a:rPr>
              <a:t>mail@europan-christian-convention.eu</a:t>
            </a:r>
          </a:p>
        </p:txBody>
      </p:sp>
      <p:sp>
        <p:nvSpPr>
          <p:cNvPr id="6" name="Titel 3">
            <a:extLst>
              <a:ext uri="{FF2B5EF4-FFF2-40B4-BE49-F238E27FC236}">
                <a16:creationId xmlns:a16="http://schemas.microsoft.com/office/drawing/2014/main" xmlns="" id="{655E24E7-62FB-40C3-A6EB-4B9D61E66B28}"/>
              </a:ext>
            </a:extLst>
          </p:cNvPr>
          <p:cNvSpPr txBox="1">
            <a:spLocks/>
          </p:cNvSpPr>
          <p:nvPr/>
        </p:nvSpPr>
        <p:spPr>
          <a:xfrm>
            <a:off x="795338" y="48434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rgbClr val="072987"/>
                </a:solidFill>
              </a:rPr>
              <a:t>Fragen und Bemerkungen?</a:t>
            </a:r>
          </a:p>
        </p:txBody>
      </p:sp>
    </p:spTree>
    <p:extLst>
      <p:ext uri="{BB962C8B-B14F-4D97-AF65-F5344CB8AC3E}">
        <p14:creationId xmlns:p14="http://schemas.microsoft.com/office/powerpoint/2010/main" val="305159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41F420-B801-4552-9F79-075231A3E410}"/>
              </a:ext>
            </a:extLst>
          </p:cNvPr>
          <p:cNvSpPr>
            <a:spLocks noGrp="1"/>
          </p:cNvSpPr>
          <p:nvPr>
            <p:ph type="title"/>
          </p:nvPr>
        </p:nvSpPr>
        <p:spPr>
          <a:xfrm>
            <a:off x="838200" y="365125"/>
            <a:ext cx="10515600" cy="1158875"/>
          </a:xfrm>
        </p:spPr>
        <p:txBody>
          <a:bodyPr/>
          <a:lstStyle/>
          <a:p>
            <a:r>
              <a:rPr lang="de-CH" dirty="0">
                <a:solidFill>
                  <a:srgbClr val="072987"/>
                </a:solidFill>
              </a:rPr>
              <a:t>Vorstand </a:t>
            </a:r>
          </a:p>
        </p:txBody>
      </p:sp>
      <p:sp>
        <p:nvSpPr>
          <p:cNvPr id="3" name="Inhaltsplatzhalter 2">
            <a:extLst>
              <a:ext uri="{FF2B5EF4-FFF2-40B4-BE49-F238E27FC236}">
                <a16:creationId xmlns:a16="http://schemas.microsoft.com/office/drawing/2014/main" xmlns="" id="{4C7DDDBA-D029-464D-938F-108C170A986D}"/>
              </a:ext>
            </a:extLst>
          </p:cNvPr>
          <p:cNvSpPr>
            <a:spLocks noGrp="1"/>
          </p:cNvSpPr>
          <p:nvPr>
            <p:ph idx="1"/>
          </p:nvPr>
        </p:nvSpPr>
        <p:spPr>
          <a:xfrm>
            <a:off x="838200" y="1592543"/>
            <a:ext cx="10945906" cy="4705164"/>
          </a:xfrm>
        </p:spPr>
        <p:txBody>
          <a:bodyPr numCol="2">
            <a:normAutofit fontScale="62500" lnSpcReduction="20000"/>
          </a:bodyPr>
          <a:lstStyle/>
          <a:p>
            <a:pPr marL="0" indent="0">
              <a:lnSpc>
                <a:spcPct val="145000"/>
              </a:lnSpc>
              <a:buNone/>
            </a:pPr>
            <a:r>
              <a:rPr lang="de-CH" dirty="0">
                <a:solidFill>
                  <a:srgbClr val="072987"/>
                </a:solidFill>
              </a:rPr>
              <a:t>Der Verein wird von einem 14-köpfigen Vorstand geleitet. Dessen Vorsitz besteht aus 4 Personen:  </a:t>
            </a:r>
          </a:p>
          <a:p>
            <a:pPr>
              <a:lnSpc>
                <a:spcPct val="120000"/>
              </a:lnSpc>
            </a:pPr>
            <a:r>
              <a:rPr lang="de-CH" sz="2400" dirty="0">
                <a:solidFill>
                  <a:schemeClr val="bg1"/>
                </a:solidFill>
              </a:rPr>
              <a:t>Sven Giegold – Mitglied des EU-Parlaments – Deutschland / Belgien – Vorsitzender </a:t>
            </a:r>
          </a:p>
          <a:p>
            <a:pPr>
              <a:lnSpc>
                <a:spcPct val="120000"/>
              </a:lnSpc>
            </a:pPr>
            <a:r>
              <a:rPr lang="de-CH" sz="2400" dirty="0">
                <a:solidFill>
                  <a:schemeClr val="bg1"/>
                </a:solidFill>
              </a:rPr>
              <a:t>Peter Annegarn – Europäisches Laien Forum – Belgien – Stellvertretender Vorsitzender </a:t>
            </a:r>
          </a:p>
          <a:p>
            <a:pPr>
              <a:lnSpc>
                <a:spcPct val="120000"/>
              </a:lnSpc>
            </a:pPr>
            <a:r>
              <a:rPr lang="de-CH" sz="2400" dirty="0">
                <a:solidFill>
                  <a:schemeClr val="bg1"/>
                </a:solidFill>
              </a:rPr>
              <a:t>Jeannette Behringer – Reformierte Kirche des Kantons Zürichs – Schweiz – Stellvertretende Vorsitzende </a:t>
            </a:r>
          </a:p>
          <a:p>
            <a:pPr>
              <a:lnSpc>
                <a:spcPct val="120000"/>
              </a:lnSpc>
            </a:pPr>
            <a:r>
              <a:rPr lang="de-CH" sz="2400" dirty="0">
                <a:solidFill>
                  <a:schemeClr val="bg1"/>
                </a:solidFill>
              </a:rPr>
              <a:t>Katerina Karkala-Zorba – Orthodoxe Akademie Kretas – Griechenland – Stellvertretende Vorsitzende </a:t>
            </a:r>
          </a:p>
          <a:p>
            <a:pPr marL="0" indent="0">
              <a:lnSpc>
                <a:spcPct val="120000"/>
              </a:lnSpc>
              <a:buNone/>
            </a:pPr>
            <a:r>
              <a:rPr lang="de-CH" dirty="0">
                <a:solidFill>
                  <a:srgbClr val="072987"/>
                </a:solidFill>
              </a:rPr>
              <a:t>Vorstandsmitglieder</a:t>
            </a:r>
          </a:p>
          <a:p>
            <a:pPr>
              <a:lnSpc>
                <a:spcPct val="120000"/>
              </a:lnSpc>
            </a:pPr>
            <a:r>
              <a:rPr lang="de-CH" sz="2400" dirty="0">
                <a:solidFill>
                  <a:schemeClr val="bg1"/>
                </a:solidFill>
              </a:rPr>
              <a:t>Christina Aus der Au – Zentrum für Kirchenentwicklung an der Universität Zürich – Schweiz </a:t>
            </a:r>
          </a:p>
          <a:p>
            <a:pPr lvl="0">
              <a:lnSpc>
                <a:spcPct val="120000"/>
              </a:lnSpc>
            </a:pPr>
            <a:r>
              <a:rPr lang="de-CH" sz="2400" dirty="0">
                <a:solidFill>
                  <a:schemeClr val="bg1"/>
                </a:solidFill>
              </a:rPr>
              <a:t>Alexei Bodrov – St Andrew's Biblical Theological Institute in Moskau – Russland</a:t>
            </a:r>
          </a:p>
          <a:p>
            <a:pPr lvl="0">
              <a:lnSpc>
                <a:spcPct val="120000"/>
              </a:lnSpc>
            </a:pPr>
            <a:r>
              <a:rPr lang="de-CH" sz="2400" dirty="0">
                <a:solidFill>
                  <a:schemeClr val="bg1"/>
                </a:solidFill>
              </a:rPr>
              <a:t>Annika Foltin – World Student Christian Federation, Europe – Deutschland</a:t>
            </a:r>
          </a:p>
          <a:p>
            <a:pPr lvl="0">
              <a:lnSpc>
                <a:spcPct val="120000"/>
              </a:lnSpc>
            </a:pPr>
            <a:r>
              <a:rPr lang="de-CH" sz="2400" dirty="0">
                <a:solidFill>
                  <a:schemeClr val="bg1"/>
                </a:solidFill>
              </a:rPr>
              <a:t>Jari Kupianien – Kirkkopalvelut Rp, Kirkkopäivät (Kirchentag Finnland) – Finnland </a:t>
            </a:r>
          </a:p>
          <a:p>
            <a:pPr lvl="0">
              <a:lnSpc>
                <a:spcPct val="120000"/>
              </a:lnSpc>
            </a:pPr>
            <a:r>
              <a:rPr lang="de-CH" sz="2400" dirty="0">
                <a:solidFill>
                  <a:schemeClr val="bg1"/>
                </a:solidFill>
              </a:rPr>
              <a:t>Balázs Mesterházy – Szélrὁzsa Hungarian Youth Meeting, Evangelisch-Lutherische Kirche in Ungarn – Ungarn </a:t>
            </a:r>
          </a:p>
          <a:p>
            <a:pPr lvl="0">
              <a:lnSpc>
                <a:spcPct val="120000"/>
              </a:lnSpc>
            </a:pPr>
            <a:r>
              <a:rPr lang="de-CH" sz="2400" dirty="0">
                <a:solidFill>
                  <a:schemeClr val="bg1"/>
                </a:solidFill>
              </a:rPr>
              <a:t>Holger Müller – Evangelische Landeskirche in Baden, Evangelische Kirchgemeinde Staffort-Büchenau – Deutschland</a:t>
            </a:r>
          </a:p>
          <a:p>
            <a:pPr lvl="0">
              <a:lnSpc>
                <a:spcPct val="120000"/>
              </a:lnSpc>
            </a:pPr>
            <a:r>
              <a:rPr lang="de-CH" sz="2400" dirty="0">
                <a:solidFill>
                  <a:schemeClr val="bg1"/>
                </a:solidFill>
              </a:rPr>
              <a:t>Leslie Nathaniel – Diocese in Europe, Anglikanische Kirche Englands,  Konferenz der Europäischen Kirchen – England / Deutschland </a:t>
            </a:r>
          </a:p>
          <a:p>
            <a:pPr lvl="0">
              <a:lnSpc>
                <a:spcPct val="120000"/>
              </a:lnSpc>
            </a:pPr>
            <a:r>
              <a:rPr lang="de-CH" sz="2400" dirty="0">
                <a:solidFill>
                  <a:schemeClr val="bg1"/>
                </a:solidFill>
              </a:rPr>
              <a:t>Krsto Stanisic – Serbisch Orthodox Kirche – Montenegro</a:t>
            </a:r>
          </a:p>
          <a:p>
            <a:pPr lvl="0">
              <a:lnSpc>
                <a:spcPct val="120000"/>
              </a:lnSpc>
            </a:pPr>
            <a:r>
              <a:rPr lang="de-CH" sz="2400" dirty="0" smtClean="0">
                <a:solidFill>
                  <a:schemeClr val="bg1"/>
                </a:solidFill>
              </a:rPr>
              <a:t>(Rebekka </a:t>
            </a:r>
            <a:r>
              <a:rPr lang="de-CH" sz="2400" dirty="0">
                <a:solidFill>
                  <a:schemeClr val="bg1"/>
                </a:solidFill>
              </a:rPr>
              <a:t>Højmark Svenningsen – Evangelisch-Lutherische Kirche in Dänemark – </a:t>
            </a:r>
            <a:r>
              <a:rPr lang="de-CH" sz="2400" dirty="0" smtClean="0">
                <a:solidFill>
                  <a:schemeClr val="bg1"/>
                </a:solidFill>
              </a:rPr>
              <a:t>Dänemark)</a:t>
            </a:r>
            <a:endParaRPr lang="de-CH" sz="2400" dirty="0">
              <a:solidFill>
                <a:schemeClr val="bg1"/>
              </a:solidFill>
            </a:endParaRPr>
          </a:p>
          <a:p>
            <a:pPr lvl="0">
              <a:lnSpc>
                <a:spcPct val="120000"/>
              </a:lnSpc>
            </a:pPr>
            <a:r>
              <a:rPr lang="de-CH" sz="2400" dirty="0" smtClean="0">
                <a:solidFill>
                  <a:schemeClr val="bg1"/>
                </a:solidFill>
              </a:rPr>
              <a:t>(Jérôme </a:t>
            </a:r>
            <a:r>
              <a:rPr lang="de-CH" sz="2400" dirty="0">
                <a:solidFill>
                  <a:schemeClr val="bg1"/>
                </a:solidFill>
              </a:rPr>
              <a:t>Vignon – Semaines Sociales de France – </a:t>
            </a:r>
            <a:r>
              <a:rPr lang="de-CH" sz="2400" dirty="0" smtClean="0">
                <a:solidFill>
                  <a:schemeClr val="bg1"/>
                </a:solidFill>
              </a:rPr>
              <a:t>Frankreich)</a:t>
            </a:r>
            <a:endParaRPr lang="de-CH" sz="2400" dirty="0"/>
          </a:p>
        </p:txBody>
      </p:sp>
    </p:spTree>
    <p:extLst>
      <p:ext uri="{BB962C8B-B14F-4D97-AF65-F5344CB8AC3E}">
        <p14:creationId xmlns:p14="http://schemas.microsoft.com/office/powerpoint/2010/main" val="42095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1000"/>
                                        <p:tgtEl>
                                          <p:spTgt spid="3">
                                            <p:txEl>
                                              <p:pRg st="15" end="15"/>
                                            </p:txEl>
                                          </p:spTgt>
                                        </p:tgtEl>
                                      </p:cBhvr>
                                    </p:animEffect>
                                    <p:anim calcmode="lin" valueType="num">
                                      <p:cBhvr>
                                        <p:cTn id="8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3516ADC-E20C-4BF9-925F-E659348831C7}"/>
              </a:ext>
            </a:extLst>
          </p:cNvPr>
          <p:cNvSpPr>
            <a:spLocks noGrp="1"/>
          </p:cNvSpPr>
          <p:nvPr>
            <p:ph type="title"/>
          </p:nvPr>
        </p:nvSpPr>
        <p:spPr>
          <a:xfrm>
            <a:off x="802341" y="459255"/>
            <a:ext cx="10515600" cy="1154393"/>
          </a:xfrm>
        </p:spPr>
        <p:txBody>
          <a:bodyPr/>
          <a:lstStyle/>
          <a:p>
            <a:r>
              <a:rPr lang="de-CH" dirty="0">
                <a:solidFill>
                  <a:srgbClr val="072987"/>
                </a:solidFill>
              </a:rPr>
              <a:t>Was ist unser Ziel?</a:t>
            </a:r>
          </a:p>
        </p:txBody>
      </p:sp>
      <p:sp>
        <p:nvSpPr>
          <p:cNvPr id="3" name="Inhaltsplatzhalter 2">
            <a:extLst>
              <a:ext uri="{FF2B5EF4-FFF2-40B4-BE49-F238E27FC236}">
                <a16:creationId xmlns:a16="http://schemas.microsoft.com/office/drawing/2014/main" xmlns="" id="{34E59810-B976-4DC6-99FE-11E73FD96487}"/>
              </a:ext>
            </a:extLst>
          </p:cNvPr>
          <p:cNvSpPr>
            <a:spLocks noGrp="1"/>
          </p:cNvSpPr>
          <p:nvPr>
            <p:ph idx="1"/>
          </p:nvPr>
        </p:nvSpPr>
        <p:spPr>
          <a:xfrm>
            <a:off x="918882" y="2684346"/>
            <a:ext cx="9538447" cy="3492617"/>
          </a:xfrm>
        </p:spPr>
        <p:txBody>
          <a:bodyPr>
            <a:normAutofit/>
          </a:bodyPr>
          <a:lstStyle/>
          <a:p>
            <a:pPr marL="0" indent="0">
              <a:buNone/>
            </a:pPr>
            <a:r>
              <a:rPr lang="de-CH" sz="2000" dirty="0">
                <a:solidFill>
                  <a:srgbClr val="072987"/>
                </a:solidFill>
              </a:rPr>
              <a:t>Das Treffen soll …</a:t>
            </a:r>
          </a:p>
          <a:p>
            <a:pPr marL="0" indent="0">
              <a:buNone/>
            </a:pPr>
            <a:r>
              <a:rPr lang="de-CH" sz="2000" dirty="0">
                <a:solidFill>
                  <a:srgbClr val="072987"/>
                </a:solidFill>
              </a:rPr>
              <a:t>… offen sein für alle, die daran interessiert sind und bereit sind mit den anderen Teilnehmenden in einen offen Dialog zu treten. </a:t>
            </a:r>
          </a:p>
          <a:p>
            <a:pPr marL="0" indent="0">
              <a:buNone/>
            </a:pPr>
            <a:r>
              <a:rPr lang="de-CH" sz="2000" dirty="0">
                <a:solidFill>
                  <a:srgbClr val="072987"/>
                </a:solidFill>
              </a:rPr>
              <a:t>… getragen werden von Gottesdiensten und Gebeten. </a:t>
            </a:r>
          </a:p>
          <a:p>
            <a:pPr marL="0" indent="0">
              <a:buNone/>
            </a:pPr>
            <a:r>
              <a:rPr lang="de-CH" sz="2000" dirty="0">
                <a:solidFill>
                  <a:srgbClr val="072987"/>
                </a:solidFill>
              </a:rPr>
              <a:t>… partizipative sein.  </a:t>
            </a:r>
          </a:p>
          <a:p>
            <a:pPr marL="0" indent="0">
              <a:buNone/>
            </a:pPr>
            <a:r>
              <a:rPr lang="de-CH" sz="2000" dirty="0">
                <a:solidFill>
                  <a:srgbClr val="072987"/>
                </a:solidFill>
              </a:rPr>
              <a:t>… Raum bieten für Diskussionen, Bibelarbeit und Workshops.</a:t>
            </a:r>
          </a:p>
          <a:p>
            <a:pPr marL="0" indent="0">
              <a:buNone/>
            </a:pPr>
            <a:r>
              <a:rPr lang="de-CH" sz="2000" dirty="0">
                <a:solidFill>
                  <a:srgbClr val="072987"/>
                </a:solidFill>
              </a:rPr>
              <a:t>… zwischen 10’000 -15’000 Teilnehmende beherbergen. </a:t>
            </a:r>
          </a:p>
          <a:p>
            <a:pPr marL="0" indent="0">
              <a:buNone/>
            </a:pPr>
            <a:r>
              <a:rPr lang="de-CH" sz="2000" dirty="0">
                <a:solidFill>
                  <a:srgbClr val="072987"/>
                </a:solidFill>
              </a:rPr>
              <a:t>... 2023/2024 stattfinden. </a:t>
            </a:r>
            <a:endParaRPr lang="de-CH" sz="2000" dirty="0" smtClean="0">
              <a:solidFill>
                <a:srgbClr val="072987"/>
              </a:solidFill>
            </a:endParaRPr>
          </a:p>
          <a:p>
            <a:pPr marL="0" indent="0">
              <a:buNone/>
            </a:pPr>
            <a:r>
              <a:rPr lang="de-CH" sz="2000" dirty="0" smtClean="0">
                <a:solidFill>
                  <a:srgbClr val="072987"/>
                </a:solidFill>
              </a:rPr>
              <a:t>… mögliche Orten: Wien, Strassburg, Zürich, …</a:t>
            </a:r>
            <a:endParaRPr lang="de-CH" sz="2000" dirty="0">
              <a:solidFill>
                <a:srgbClr val="072987"/>
              </a:solidFill>
            </a:endParaRPr>
          </a:p>
          <a:p>
            <a:endParaRPr lang="de-CH" dirty="0"/>
          </a:p>
        </p:txBody>
      </p:sp>
      <p:sp>
        <p:nvSpPr>
          <p:cNvPr id="5" name="Textfeld 4">
            <a:extLst>
              <a:ext uri="{FF2B5EF4-FFF2-40B4-BE49-F238E27FC236}">
                <a16:creationId xmlns:a16="http://schemas.microsoft.com/office/drawing/2014/main" xmlns="" id="{DD8724D4-4CB0-4D2F-8F79-FF9F9F5F2C10}"/>
              </a:ext>
            </a:extLst>
          </p:cNvPr>
          <p:cNvSpPr txBox="1"/>
          <p:nvPr/>
        </p:nvSpPr>
        <p:spPr>
          <a:xfrm>
            <a:off x="1510552" y="1529953"/>
            <a:ext cx="9099177" cy="830997"/>
          </a:xfrm>
          <a:prstGeom prst="rect">
            <a:avLst/>
          </a:prstGeom>
          <a:noFill/>
        </p:spPr>
        <p:txBody>
          <a:bodyPr wrap="square" rtlCol="0">
            <a:spAutoFit/>
          </a:bodyPr>
          <a:lstStyle/>
          <a:p>
            <a:pPr algn="ctr"/>
            <a:r>
              <a:rPr lang="de-CH" sz="2400" b="1" i="1" dirty="0">
                <a:solidFill>
                  <a:srgbClr val="072987"/>
                </a:solidFill>
              </a:rPr>
              <a:t>Das Ziel der ECC ist es ein grosses, ökumenisches Treffen von Christen und Christinnen in Europa und darüber hinaus zu organisieren. </a:t>
            </a:r>
            <a:endParaRPr lang="de-CH" sz="2400" dirty="0">
              <a:solidFill>
                <a:srgbClr val="072987"/>
              </a:solidFill>
            </a:endParaRPr>
          </a:p>
        </p:txBody>
      </p:sp>
    </p:spTree>
    <p:extLst>
      <p:ext uri="{BB962C8B-B14F-4D97-AF65-F5344CB8AC3E}">
        <p14:creationId xmlns:p14="http://schemas.microsoft.com/office/powerpoint/2010/main" val="144438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5A4B45-808C-4364-B7D0-2ACEB2817604}"/>
              </a:ext>
            </a:extLst>
          </p:cNvPr>
          <p:cNvSpPr>
            <a:spLocks noGrp="1"/>
          </p:cNvSpPr>
          <p:nvPr>
            <p:ph type="title"/>
          </p:nvPr>
        </p:nvSpPr>
        <p:spPr/>
        <p:txBody>
          <a:bodyPr/>
          <a:lstStyle/>
          <a:p>
            <a:r>
              <a:rPr lang="de-CH" dirty="0">
                <a:solidFill>
                  <a:srgbClr val="072987"/>
                </a:solidFill>
              </a:rPr>
              <a:t>Unsere Vision </a:t>
            </a:r>
          </a:p>
        </p:txBody>
      </p:sp>
      <p:sp>
        <p:nvSpPr>
          <p:cNvPr id="3" name="Inhaltsplatzhalter 2">
            <a:extLst>
              <a:ext uri="{FF2B5EF4-FFF2-40B4-BE49-F238E27FC236}">
                <a16:creationId xmlns:a16="http://schemas.microsoft.com/office/drawing/2014/main" xmlns="" id="{47A594CB-AD0D-4826-8A49-B4BC261D3410}"/>
              </a:ext>
            </a:extLst>
          </p:cNvPr>
          <p:cNvSpPr>
            <a:spLocks noGrp="1"/>
          </p:cNvSpPr>
          <p:nvPr>
            <p:ph idx="1"/>
          </p:nvPr>
        </p:nvSpPr>
        <p:spPr>
          <a:xfrm>
            <a:off x="838200" y="1825625"/>
            <a:ext cx="11082338" cy="4667250"/>
          </a:xfrm>
        </p:spPr>
        <p:txBody>
          <a:bodyPr>
            <a:normAutofit fontScale="62500" lnSpcReduction="20000"/>
          </a:bodyPr>
          <a:lstStyle/>
          <a:p>
            <a:pPr marL="0" indent="0">
              <a:lnSpc>
                <a:spcPct val="120000"/>
              </a:lnSpc>
              <a:spcAft>
                <a:spcPts val="1200"/>
              </a:spcAft>
              <a:buNone/>
            </a:pPr>
            <a:r>
              <a:rPr lang="de-CH" sz="3200" i="1" dirty="0">
                <a:solidFill>
                  <a:srgbClr val="072987"/>
                </a:solidFill>
              </a:rPr>
              <a:t>Mit einer Vielfalt von Nationen, Kulturen und sozialen Hintergründen ist Europa unser aller gemeinsames Zuhause. Ebenso leben wir unseren Glauben in verschiedensten Kirchen und sind doch alle im Evangelium vereint. Diese europäische, christliche Vielfalt bereichert uns und wir wollen wir unseren Glauben zusammen feiern.</a:t>
            </a:r>
          </a:p>
          <a:p>
            <a:pPr marL="457200" indent="-457200">
              <a:lnSpc>
                <a:spcPct val="145000"/>
              </a:lnSpc>
            </a:pPr>
            <a:r>
              <a:rPr lang="de-CH" dirty="0">
                <a:solidFill>
                  <a:srgbClr val="072987"/>
                </a:solidFill>
              </a:rPr>
              <a:t>Wir anerkennen unsere Verantwortung einen hoffnungsvolle Zukunft für ganz Europa und die Welt zu gestalten.  </a:t>
            </a:r>
          </a:p>
          <a:p>
            <a:pPr marL="457200" indent="-457200">
              <a:lnSpc>
                <a:spcPct val="145000"/>
              </a:lnSpc>
            </a:pPr>
            <a:r>
              <a:rPr lang="de-CH" dirty="0">
                <a:solidFill>
                  <a:srgbClr val="072987"/>
                </a:solidFill>
              </a:rPr>
              <a:t>Wir setzen uns ein für Frieden, Freiheit und Wohlergehen, Barmherzigkeit und Solidarität.  </a:t>
            </a:r>
          </a:p>
          <a:p>
            <a:pPr marL="457200" indent="-457200">
              <a:lnSpc>
                <a:spcPct val="145000"/>
              </a:lnSpc>
            </a:pPr>
            <a:r>
              <a:rPr lang="de-CH" dirty="0">
                <a:solidFill>
                  <a:srgbClr val="072987"/>
                </a:solidFill>
              </a:rPr>
              <a:t>Inspiriert von unserem Christlichen Glauben, wollen wir die Europäische Zivilgesellschaft stärken.</a:t>
            </a:r>
          </a:p>
          <a:p>
            <a:pPr marL="457200" indent="-457200">
              <a:lnSpc>
                <a:spcPct val="145000"/>
              </a:lnSpc>
            </a:pPr>
            <a:r>
              <a:rPr lang="de-CH" dirty="0">
                <a:solidFill>
                  <a:srgbClr val="072987"/>
                </a:solidFill>
              </a:rPr>
              <a:t>Wir wollen der ökumenischen Zusage der Europäischen Kirchen für Einheit in Vielfalt gerecht werden</a:t>
            </a:r>
            <a:r>
              <a:rPr lang="de-CH" sz="3200" dirty="0">
                <a:solidFill>
                  <a:srgbClr val="072987"/>
                </a:solidFill>
              </a:rPr>
              <a:t>.</a:t>
            </a:r>
          </a:p>
          <a:p>
            <a:pPr marL="0" indent="0">
              <a:lnSpc>
                <a:spcPct val="145000"/>
              </a:lnSpc>
              <a:spcBef>
                <a:spcPts val="1800"/>
              </a:spcBef>
              <a:buNone/>
            </a:pPr>
            <a:r>
              <a:rPr lang="de-CH" sz="3600" b="1" i="1" dirty="0">
                <a:solidFill>
                  <a:srgbClr val="072987"/>
                </a:solidFill>
              </a:rPr>
              <a:t>Alle sind eingeladen sich mit uns auf diesen Weg zu begeben!</a:t>
            </a:r>
          </a:p>
        </p:txBody>
      </p:sp>
    </p:spTree>
    <p:extLst>
      <p:ext uri="{BB962C8B-B14F-4D97-AF65-F5344CB8AC3E}">
        <p14:creationId xmlns:p14="http://schemas.microsoft.com/office/powerpoint/2010/main" val="1577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5A4B45-808C-4364-B7D0-2ACEB2817604}"/>
              </a:ext>
            </a:extLst>
          </p:cNvPr>
          <p:cNvSpPr>
            <a:spLocks noGrp="1"/>
          </p:cNvSpPr>
          <p:nvPr>
            <p:ph type="title"/>
          </p:nvPr>
        </p:nvSpPr>
        <p:spPr/>
        <p:txBody>
          <a:bodyPr/>
          <a:lstStyle/>
          <a:p>
            <a:r>
              <a:rPr lang="de-CH" dirty="0">
                <a:solidFill>
                  <a:srgbClr val="072987"/>
                </a:solidFill>
              </a:rPr>
              <a:t>Unsere Vision </a:t>
            </a:r>
          </a:p>
        </p:txBody>
      </p:sp>
      <p:sp>
        <p:nvSpPr>
          <p:cNvPr id="3" name="Inhaltsplatzhalter 2">
            <a:extLst>
              <a:ext uri="{FF2B5EF4-FFF2-40B4-BE49-F238E27FC236}">
                <a16:creationId xmlns:a16="http://schemas.microsoft.com/office/drawing/2014/main" xmlns="" id="{47A594CB-AD0D-4826-8A49-B4BC261D3410}"/>
              </a:ext>
            </a:extLst>
          </p:cNvPr>
          <p:cNvSpPr>
            <a:spLocks noGrp="1"/>
          </p:cNvSpPr>
          <p:nvPr>
            <p:ph idx="1"/>
          </p:nvPr>
        </p:nvSpPr>
        <p:spPr>
          <a:xfrm>
            <a:off x="838200" y="1825625"/>
            <a:ext cx="11082338" cy="4667250"/>
          </a:xfrm>
        </p:spPr>
        <p:txBody>
          <a:bodyPr>
            <a:normAutofit/>
          </a:bodyPr>
          <a:lstStyle/>
          <a:p>
            <a:pPr marL="0" indent="0">
              <a:lnSpc>
                <a:spcPct val="120000"/>
              </a:lnSpc>
              <a:spcAft>
                <a:spcPts val="1200"/>
              </a:spcAft>
              <a:buNone/>
            </a:pPr>
            <a:r>
              <a:rPr lang="de-CH" sz="3200" i="1" dirty="0" smtClean="0">
                <a:solidFill>
                  <a:srgbClr val="072987"/>
                </a:solidFill>
              </a:rPr>
              <a:t>«Wir sind überzeugt, dass das spirituelle Erbe des Christentums eine inspirierende Kraft zur Bereicherung Europas darstellt. Aufgrund unseres christlichen Glaubens setzen wir uns ein humanes und soziales Europa ein, in dem die Menschenrechte und Grundwerte des Friedens, der Freiheit, der Toleranz, der Partizipation und der Solidarität zur Geltung kommen.» (Charta </a:t>
            </a:r>
            <a:r>
              <a:rPr lang="de-CH" sz="3200" i="1" dirty="0" err="1" smtClean="0">
                <a:solidFill>
                  <a:srgbClr val="072987"/>
                </a:solidFill>
              </a:rPr>
              <a:t>Oeucumenica</a:t>
            </a:r>
            <a:r>
              <a:rPr lang="de-CH" sz="3200" i="1" dirty="0" smtClean="0">
                <a:solidFill>
                  <a:srgbClr val="072987"/>
                </a:solidFill>
              </a:rPr>
              <a:t> 7, 2001)</a:t>
            </a:r>
            <a:endParaRPr lang="de-CH" sz="3600" b="1" i="1" dirty="0">
              <a:solidFill>
                <a:srgbClr val="072987"/>
              </a:solidFill>
            </a:endParaRPr>
          </a:p>
        </p:txBody>
      </p:sp>
    </p:spTree>
    <p:extLst>
      <p:ext uri="{BB962C8B-B14F-4D97-AF65-F5344CB8AC3E}">
        <p14:creationId xmlns:p14="http://schemas.microsoft.com/office/powerpoint/2010/main" val="23582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5A4B45-808C-4364-B7D0-2ACEB2817604}"/>
              </a:ext>
            </a:extLst>
          </p:cNvPr>
          <p:cNvSpPr>
            <a:spLocks noGrp="1"/>
          </p:cNvSpPr>
          <p:nvPr>
            <p:ph type="title"/>
          </p:nvPr>
        </p:nvSpPr>
        <p:spPr/>
        <p:txBody>
          <a:bodyPr/>
          <a:lstStyle/>
          <a:p>
            <a:r>
              <a:rPr lang="de-CH" dirty="0">
                <a:solidFill>
                  <a:srgbClr val="072987"/>
                </a:solidFill>
              </a:rPr>
              <a:t>Unsere Vision </a:t>
            </a:r>
          </a:p>
        </p:txBody>
      </p:sp>
      <p:sp>
        <p:nvSpPr>
          <p:cNvPr id="3" name="Inhaltsplatzhalter 2">
            <a:extLst>
              <a:ext uri="{FF2B5EF4-FFF2-40B4-BE49-F238E27FC236}">
                <a16:creationId xmlns:a16="http://schemas.microsoft.com/office/drawing/2014/main" xmlns="" id="{47A594CB-AD0D-4826-8A49-B4BC261D3410}"/>
              </a:ext>
            </a:extLst>
          </p:cNvPr>
          <p:cNvSpPr>
            <a:spLocks noGrp="1"/>
          </p:cNvSpPr>
          <p:nvPr>
            <p:ph idx="1"/>
          </p:nvPr>
        </p:nvSpPr>
        <p:spPr>
          <a:xfrm>
            <a:off x="838200" y="1825625"/>
            <a:ext cx="11082338" cy="4667250"/>
          </a:xfrm>
        </p:spPr>
        <p:txBody>
          <a:bodyPr>
            <a:normAutofit fontScale="85000" lnSpcReduction="10000"/>
          </a:bodyPr>
          <a:lstStyle/>
          <a:p>
            <a:pPr marL="0" indent="0">
              <a:lnSpc>
                <a:spcPct val="120000"/>
              </a:lnSpc>
              <a:spcAft>
                <a:spcPts val="1200"/>
              </a:spcAft>
              <a:buNone/>
            </a:pPr>
            <a:r>
              <a:rPr lang="de-DE" sz="3600" b="1" i="1" dirty="0">
                <a:solidFill>
                  <a:srgbClr val="072987"/>
                </a:solidFill>
              </a:rPr>
              <a:t>Der Beitrag der European Christian </a:t>
            </a:r>
            <a:r>
              <a:rPr lang="de-DE" sz="3600" b="1" i="1" dirty="0" err="1">
                <a:solidFill>
                  <a:srgbClr val="072987"/>
                </a:solidFill>
              </a:rPr>
              <a:t>Convention</a:t>
            </a:r>
            <a:endParaRPr lang="de-DE" sz="3600" b="1" i="1" dirty="0">
              <a:solidFill>
                <a:srgbClr val="072987"/>
              </a:solidFill>
            </a:endParaRPr>
          </a:p>
          <a:p>
            <a:pPr marL="0" indent="0">
              <a:lnSpc>
                <a:spcPct val="120000"/>
              </a:lnSpc>
              <a:spcAft>
                <a:spcPts val="1200"/>
              </a:spcAft>
              <a:buNone/>
            </a:pPr>
            <a:r>
              <a:rPr lang="de-DE" sz="3600" b="1" i="1" dirty="0">
                <a:solidFill>
                  <a:srgbClr val="072987"/>
                </a:solidFill>
              </a:rPr>
              <a:t>« Angeregt durch unseren christlichen Glauben und mit dem Ziel das christliche Vertrauen , Zeugnis und Dienst zu stärken, versucht  die Europäische Christliche Konvention (ECC) einen </a:t>
            </a:r>
            <a:r>
              <a:rPr lang="de-DE" sz="3600" b="1" i="1" dirty="0" smtClean="0">
                <a:solidFill>
                  <a:srgbClr val="072987"/>
                </a:solidFill>
              </a:rPr>
              <a:t>deutenden </a:t>
            </a:r>
            <a:r>
              <a:rPr lang="de-DE" sz="3600" b="1" i="1" dirty="0">
                <a:solidFill>
                  <a:srgbClr val="072987"/>
                </a:solidFill>
              </a:rPr>
              <a:t>Beitrag zur Einheit und Integration der Völker in Europa zu leisten und die Verantwortlichkeit  zu mobilisieren. »</a:t>
            </a:r>
          </a:p>
          <a:p>
            <a:pPr marL="0" indent="0">
              <a:lnSpc>
                <a:spcPct val="120000"/>
              </a:lnSpc>
              <a:spcAft>
                <a:spcPts val="1200"/>
              </a:spcAft>
              <a:buNone/>
            </a:pPr>
            <a:r>
              <a:rPr lang="de-DE" sz="3600" b="1" i="1" dirty="0" smtClean="0">
                <a:solidFill>
                  <a:srgbClr val="072987"/>
                </a:solidFill>
              </a:rPr>
              <a:t>Präambel </a:t>
            </a:r>
            <a:r>
              <a:rPr lang="de-DE" sz="3600" b="1" i="1" dirty="0">
                <a:solidFill>
                  <a:srgbClr val="072987"/>
                </a:solidFill>
              </a:rPr>
              <a:t>vom ECC - 2016</a:t>
            </a:r>
          </a:p>
          <a:p>
            <a:pPr marL="0" indent="0">
              <a:lnSpc>
                <a:spcPct val="120000"/>
              </a:lnSpc>
              <a:spcAft>
                <a:spcPts val="1200"/>
              </a:spcAft>
              <a:buNone/>
            </a:pPr>
            <a:endParaRPr lang="de-CH" sz="3600" b="1" i="1" dirty="0">
              <a:solidFill>
                <a:srgbClr val="072987"/>
              </a:solidFill>
            </a:endParaRPr>
          </a:p>
        </p:txBody>
      </p:sp>
    </p:spTree>
    <p:extLst>
      <p:ext uri="{BB962C8B-B14F-4D97-AF65-F5344CB8AC3E}">
        <p14:creationId xmlns:p14="http://schemas.microsoft.com/office/powerpoint/2010/main" val="29892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5A4B45-808C-4364-B7D0-2ACEB2817604}"/>
              </a:ext>
            </a:extLst>
          </p:cNvPr>
          <p:cNvSpPr>
            <a:spLocks noGrp="1"/>
          </p:cNvSpPr>
          <p:nvPr>
            <p:ph type="title"/>
          </p:nvPr>
        </p:nvSpPr>
        <p:spPr/>
        <p:txBody>
          <a:bodyPr/>
          <a:lstStyle/>
          <a:p>
            <a:r>
              <a:rPr lang="de-CH" dirty="0">
                <a:solidFill>
                  <a:srgbClr val="072987"/>
                </a:solidFill>
              </a:rPr>
              <a:t>Unsere </a:t>
            </a:r>
            <a:r>
              <a:rPr lang="de-CH" dirty="0" smtClean="0">
                <a:solidFill>
                  <a:srgbClr val="072987"/>
                </a:solidFill>
              </a:rPr>
              <a:t>Motivation</a:t>
            </a:r>
            <a:endParaRPr lang="de-CH" dirty="0">
              <a:solidFill>
                <a:srgbClr val="072987"/>
              </a:solidFill>
            </a:endParaRPr>
          </a:p>
        </p:txBody>
      </p:sp>
      <p:sp>
        <p:nvSpPr>
          <p:cNvPr id="3" name="Inhaltsplatzhalter 2">
            <a:extLst>
              <a:ext uri="{FF2B5EF4-FFF2-40B4-BE49-F238E27FC236}">
                <a16:creationId xmlns:a16="http://schemas.microsoft.com/office/drawing/2014/main" xmlns="" id="{47A594CB-AD0D-4826-8A49-B4BC261D3410}"/>
              </a:ext>
            </a:extLst>
          </p:cNvPr>
          <p:cNvSpPr>
            <a:spLocks noGrp="1"/>
          </p:cNvSpPr>
          <p:nvPr>
            <p:ph idx="1"/>
          </p:nvPr>
        </p:nvSpPr>
        <p:spPr>
          <a:xfrm>
            <a:off x="838200" y="1431985"/>
            <a:ext cx="11082338" cy="5060890"/>
          </a:xfrm>
        </p:spPr>
        <p:txBody>
          <a:bodyPr>
            <a:noAutofit/>
          </a:bodyPr>
          <a:lstStyle/>
          <a:p>
            <a:pPr marL="0" indent="0">
              <a:lnSpc>
                <a:spcPct val="120000"/>
              </a:lnSpc>
              <a:spcAft>
                <a:spcPts val="1200"/>
              </a:spcAft>
              <a:buNone/>
            </a:pPr>
            <a:r>
              <a:rPr lang="de-DE" sz="2400" b="1" i="1" dirty="0">
                <a:solidFill>
                  <a:srgbClr val="072987"/>
                </a:solidFill>
              </a:rPr>
              <a:t>Wir wollen zeigen dass wir Christen uns um ein friedliches und demokratisches Europa sorgen. </a:t>
            </a:r>
          </a:p>
          <a:p>
            <a:pPr marL="0" indent="0">
              <a:lnSpc>
                <a:spcPct val="120000"/>
              </a:lnSpc>
              <a:spcAft>
                <a:spcPts val="1200"/>
              </a:spcAft>
              <a:buNone/>
            </a:pPr>
            <a:r>
              <a:rPr lang="de-DE" sz="2400" b="1" i="1" dirty="0">
                <a:solidFill>
                  <a:srgbClr val="072987"/>
                </a:solidFill>
              </a:rPr>
              <a:t>Unsere Motivation ist zu unterstreichen </a:t>
            </a:r>
            <a:r>
              <a:rPr lang="de-DE" sz="2400" b="1" i="1" dirty="0" smtClean="0">
                <a:solidFill>
                  <a:srgbClr val="072987"/>
                </a:solidFill>
              </a:rPr>
              <a:t> dass </a:t>
            </a:r>
            <a:r>
              <a:rPr lang="de-DE" sz="2400" b="1" i="1" dirty="0">
                <a:solidFill>
                  <a:srgbClr val="072987"/>
                </a:solidFill>
              </a:rPr>
              <a:t>das Evangelium zeigen kann wie “alles einbegriffen” ist.</a:t>
            </a:r>
          </a:p>
          <a:p>
            <a:pPr marL="0" indent="0">
              <a:lnSpc>
                <a:spcPct val="120000"/>
              </a:lnSpc>
              <a:spcAft>
                <a:spcPts val="1200"/>
              </a:spcAft>
              <a:buNone/>
            </a:pPr>
            <a:r>
              <a:rPr lang="de-DE" sz="2400" b="1" i="1" dirty="0">
                <a:solidFill>
                  <a:srgbClr val="072987"/>
                </a:solidFill>
              </a:rPr>
              <a:t>Es ist unsere Pflicht und wir können nicht inaktiv bleiben;  wir müssen unsere christlichen Stimmen in Europa hören lassen. </a:t>
            </a:r>
          </a:p>
          <a:p>
            <a:pPr marL="0" indent="0">
              <a:lnSpc>
                <a:spcPct val="120000"/>
              </a:lnSpc>
              <a:spcAft>
                <a:spcPts val="1200"/>
              </a:spcAft>
              <a:buNone/>
            </a:pPr>
            <a:r>
              <a:rPr lang="de-DE" sz="2400" b="1" i="1" dirty="0">
                <a:solidFill>
                  <a:srgbClr val="072987"/>
                </a:solidFill>
              </a:rPr>
              <a:t>Europa benötigt unsere Stimme um einen christlichen Weg zu finden die  brennenden Punkte zu sehen und in einem christlichen </a:t>
            </a:r>
            <a:r>
              <a:rPr lang="de-DE" sz="2400" b="1" i="1" dirty="0" smtClean="0">
                <a:solidFill>
                  <a:srgbClr val="072987"/>
                </a:solidFill>
              </a:rPr>
              <a:t>ökumenischen </a:t>
            </a:r>
            <a:r>
              <a:rPr lang="de-DE" sz="2400" b="1" i="1" dirty="0">
                <a:solidFill>
                  <a:srgbClr val="072987"/>
                </a:solidFill>
              </a:rPr>
              <a:t>Weg zu zeigen dass es einen anderen Weg gibt !</a:t>
            </a:r>
          </a:p>
          <a:p>
            <a:pPr marL="0" indent="0">
              <a:lnSpc>
                <a:spcPct val="120000"/>
              </a:lnSpc>
              <a:spcAft>
                <a:spcPts val="1200"/>
              </a:spcAft>
              <a:buNone/>
            </a:pPr>
            <a:endParaRPr lang="de-DE" sz="2400" b="1" i="1" dirty="0" smtClean="0">
              <a:solidFill>
                <a:srgbClr val="072987"/>
              </a:solidFill>
            </a:endParaRPr>
          </a:p>
          <a:p>
            <a:pPr marL="0" indent="0">
              <a:lnSpc>
                <a:spcPct val="120000"/>
              </a:lnSpc>
              <a:spcAft>
                <a:spcPts val="1200"/>
              </a:spcAft>
              <a:buNone/>
            </a:pPr>
            <a:r>
              <a:rPr lang="de-DE" sz="2400" b="1" i="1" dirty="0" smtClean="0">
                <a:solidFill>
                  <a:srgbClr val="072987"/>
                </a:solidFill>
              </a:rPr>
              <a:t>. </a:t>
            </a:r>
            <a:endParaRPr lang="de-DE" sz="2400" b="1" i="1" dirty="0">
              <a:solidFill>
                <a:srgbClr val="072987"/>
              </a:solidFill>
            </a:endParaRPr>
          </a:p>
        </p:txBody>
      </p:sp>
    </p:spTree>
    <p:extLst>
      <p:ext uri="{BB962C8B-B14F-4D97-AF65-F5344CB8AC3E}">
        <p14:creationId xmlns:p14="http://schemas.microsoft.com/office/powerpoint/2010/main" val="31700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072987"/>
            </a:gs>
            <a:gs pos="95000">
              <a:schemeClr val="tx1"/>
            </a:gs>
          </a:gsLst>
          <a:path path="rect">
            <a:fillToRect l="100000" t="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D8ED62-560E-412A-ACE5-89BFD8D81888}"/>
              </a:ext>
            </a:extLst>
          </p:cNvPr>
          <p:cNvSpPr>
            <a:spLocks noGrp="1"/>
          </p:cNvSpPr>
          <p:nvPr>
            <p:ph type="title"/>
          </p:nvPr>
        </p:nvSpPr>
        <p:spPr>
          <a:xfrm>
            <a:off x="723900" y="388937"/>
            <a:ext cx="9791700" cy="1058864"/>
          </a:xfrm>
        </p:spPr>
        <p:txBody>
          <a:bodyPr>
            <a:normAutofit/>
          </a:bodyPr>
          <a:lstStyle/>
          <a:p>
            <a:r>
              <a:rPr lang="de-CH" dirty="0">
                <a:solidFill>
                  <a:srgbClr val="072987"/>
                </a:solidFill>
              </a:rPr>
              <a:t>Was bisher geschah – unser Geschichte </a:t>
            </a:r>
          </a:p>
        </p:txBody>
      </p:sp>
      <p:sp>
        <p:nvSpPr>
          <p:cNvPr id="3" name="Textfeld 2">
            <a:extLst>
              <a:ext uri="{FF2B5EF4-FFF2-40B4-BE49-F238E27FC236}">
                <a16:creationId xmlns:a16="http://schemas.microsoft.com/office/drawing/2014/main" xmlns="" id="{09D19689-FF50-4092-B73A-6FF4A41FEB6C}"/>
              </a:ext>
            </a:extLst>
          </p:cNvPr>
          <p:cNvSpPr txBox="1"/>
          <p:nvPr/>
        </p:nvSpPr>
        <p:spPr>
          <a:xfrm>
            <a:off x="838200" y="2937612"/>
            <a:ext cx="3131344" cy="2215991"/>
          </a:xfrm>
          <a:prstGeom prst="rect">
            <a:avLst/>
          </a:prstGeom>
          <a:noFill/>
        </p:spPr>
        <p:txBody>
          <a:bodyPr wrap="square" rtlCol="0">
            <a:spAutoFit/>
          </a:bodyPr>
          <a:lstStyle/>
          <a:p>
            <a:r>
              <a:rPr lang="de-CH" sz="2400" b="1" i="1" dirty="0">
                <a:solidFill>
                  <a:srgbClr val="072987"/>
                </a:solidFill>
              </a:rPr>
              <a:t>Das erste Treffen</a:t>
            </a:r>
          </a:p>
          <a:p>
            <a:endParaRPr lang="de-CH" sz="2400" dirty="0">
              <a:solidFill>
                <a:srgbClr val="072987"/>
              </a:solidFill>
            </a:endParaRPr>
          </a:p>
          <a:p>
            <a:r>
              <a:rPr lang="de-CH" sz="2400" dirty="0">
                <a:solidFill>
                  <a:srgbClr val="072987"/>
                </a:solidFill>
              </a:rPr>
              <a:t>60 Teilnehmende aus  </a:t>
            </a:r>
          </a:p>
          <a:p>
            <a:r>
              <a:rPr lang="de-CH" sz="2400" dirty="0">
                <a:solidFill>
                  <a:srgbClr val="072987"/>
                </a:solidFill>
              </a:rPr>
              <a:t>20 Europäischen Ländern </a:t>
            </a:r>
          </a:p>
          <a:p>
            <a:pPr marL="285750" indent="-285750">
              <a:buFont typeface="Arial" panose="020B0604020202020204" pitchFamily="34" charset="0"/>
              <a:buChar char="•"/>
            </a:pPr>
            <a:endParaRPr lang="de-CH" dirty="0">
              <a:solidFill>
                <a:srgbClr val="072987"/>
              </a:solidFill>
            </a:endParaRPr>
          </a:p>
        </p:txBody>
      </p:sp>
      <p:sp>
        <p:nvSpPr>
          <p:cNvPr id="4" name="Textfeld 3">
            <a:extLst>
              <a:ext uri="{FF2B5EF4-FFF2-40B4-BE49-F238E27FC236}">
                <a16:creationId xmlns:a16="http://schemas.microsoft.com/office/drawing/2014/main" xmlns="" id="{21569E7F-BC14-48C9-8929-C17BBBDB4ACC}"/>
              </a:ext>
            </a:extLst>
          </p:cNvPr>
          <p:cNvSpPr txBox="1"/>
          <p:nvPr/>
        </p:nvSpPr>
        <p:spPr>
          <a:xfrm>
            <a:off x="4250531" y="1214727"/>
            <a:ext cx="4005262" cy="830997"/>
          </a:xfrm>
          <a:prstGeom prst="rect">
            <a:avLst/>
          </a:prstGeom>
          <a:noFill/>
        </p:spPr>
        <p:txBody>
          <a:bodyPr wrap="square" rtlCol="0">
            <a:spAutoFit/>
          </a:bodyPr>
          <a:lstStyle/>
          <a:p>
            <a:r>
              <a:rPr lang="de-CH" sz="4800" dirty="0">
                <a:solidFill>
                  <a:srgbClr val="072987"/>
                </a:solidFill>
              </a:rPr>
              <a:t>Bad Boll 2015</a:t>
            </a:r>
            <a:endParaRPr lang="de-CH" sz="4800" dirty="0"/>
          </a:p>
        </p:txBody>
      </p:sp>
      <p:pic>
        <p:nvPicPr>
          <p:cNvPr id="5" name="Picture 2" descr="https://www.european-christian-convention.eu/wp-content/uploads/2017/08/Group-Picture.jpg">
            <a:extLst>
              <a:ext uri="{FF2B5EF4-FFF2-40B4-BE49-F238E27FC236}">
                <a16:creationId xmlns:a16="http://schemas.microsoft.com/office/drawing/2014/main" xmlns="" id="{21AA3566-84BF-49C3-B829-FE674F54C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63" r="1474" b="4022"/>
          <a:stretch/>
        </p:blipFill>
        <p:spPr bwMode="auto">
          <a:xfrm>
            <a:off x="4090988" y="2121635"/>
            <a:ext cx="7957465" cy="3862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xmlns="" id="{ACC267FA-A137-4062-AAC8-788C1E5C19D7}"/>
              </a:ext>
            </a:extLst>
          </p:cNvPr>
          <p:cNvSpPr txBox="1"/>
          <p:nvPr/>
        </p:nvSpPr>
        <p:spPr>
          <a:xfrm>
            <a:off x="802482" y="6136422"/>
            <a:ext cx="11530013" cy="461665"/>
          </a:xfrm>
          <a:prstGeom prst="rect">
            <a:avLst/>
          </a:prstGeom>
          <a:noFill/>
        </p:spPr>
        <p:txBody>
          <a:bodyPr wrap="square" rtlCol="0">
            <a:spAutoFit/>
          </a:bodyPr>
          <a:lstStyle/>
          <a:p>
            <a:r>
              <a:rPr lang="de-CH" sz="2400" dirty="0">
                <a:solidFill>
                  <a:srgbClr val="072987"/>
                </a:solidFill>
              </a:rPr>
              <a:t>Fragestellung: Gibt es ein grösseres Interesse an einem Europäischen, christlichen Treffen? </a:t>
            </a:r>
          </a:p>
        </p:txBody>
      </p:sp>
    </p:spTree>
    <p:extLst>
      <p:ext uri="{BB962C8B-B14F-4D97-AF65-F5344CB8AC3E}">
        <p14:creationId xmlns:p14="http://schemas.microsoft.com/office/powerpoint/2010/main" val="3537545541"/>
      </p:ext>
    </p:extLst>
  </p:cSld>
  <p:clrMapOvr>
    <a:masterClrMapping/>
  </p:clrMapOvr>
</p:sld>
</file>

<file path=ppt/theme/theme1.xml><?xml version="1.0" encoding="utf-8"?>
<a:theme xmlns:a="http://schemas.openxmlformats.org/drawingml/2006/main" name="ECC">
  <a:themeElements>
    <a:clrScheme name="Benutzerdefiniert 4">
      <a:dk1>
        <a:sysClr val="windowText" lastClr="000000"/>
      </a:dk1>
      <a:lt1>
        <a:sysClr val="window" lastClr="FFFFFF"/>
      </a:lt1>
      <a:dk2>
        <a:srgbClr val="0E5580"/>
      </a:dk2>
      <a:lt2>
        <a:srgbClr val="EBEBEB"/>
      </a:lt2>
      <a:accent1>
        <a:srgbClr val="FFFF00"/>
      </a:accent1>
      <a:accent2>
        <a:srgbClr val="E6C133"/>
      </a:accent2>
      <a:accent3>
        <a:srgbClr val="EF7A24"/>
      </a:accent3>
      <a:accent4>
        <a:srgbClr val="0E5580"/>
      </a:accent4>
      <a:accent5>
        <a:srgbClr val="75CEEC"/>
      </a:accent5>
      <a:accent6>
        <a:srgbClr val="0070C0"/>
      </a:accent6>
      <a:hlink>
        <a:srgbClr val="FFFF00"/>
      </a:hlink>
      <a:folHlink>
        <a:srgbClr val="BDE0F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C" id="{13FC11F9-324B-4DAD-B402-5BAFFB947E83}" vid="{2A08F4C5-4753-4855-AC12-E9920B188CB3}"/>
    </a:ext>
  </a:extLst>
</a:theme>
</file>

<file path=docProps/app.xml><?xml version="1.0" encoding="utf-8"?>
<Properties xmlns="http://schemas.openxmlformats.org/officeDocument/2006/extended-properties" xmlns:vt="http://schemas.openxmlformats.org/officeDocument/2006/docPropsVTypes">
  <Template>ECC</Template>
  <TotalTime>6</TotalTime>
  <Words>914</Words>
  <Application>Microsoft Office PowerPoint</Application>
  <PresentationFormat>Personnalisé</PresentationFormat>
  <Paragraphs>129</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ECC</vt:lpstr>
      <vt:lpstr>Présentation PowerPoint</vt:lpstr>
      <vt:lpstr>Wer wir sind </vt:lpstr>
      <vt:lpstr>Vorstand </vt:lpstr>
      <vt:lpstr>Was ist unser Ziel?</vt:lpstr>
      <vt:lpstr>Unsere Vision </vt:lpstr>
      <vt:lpstr>Unsere Vision </vt:lpstr>
      <vt:lpstr>Unsere Vision </vt:lpstr>
      <vt:lpstr>Unsere Motivation</vt:lpstr>
      <vt:lpstr>Was bisher geschah – unser Geschichte </vt:lpstr>
      <vt:lpstr>Présentation PowerPoint</vt:lpstr>
      <vt:lpstr>KAPPEL </vt:lpstr>
      <vt:lpstr>Présentation PowerPoint</vt:lpstr>
      <vt:lpstr>Resultate aus Kappel </vt:lpstr>
      <vt:lpstr>Januar 2017  Der Verein   EUROPEAN CHRISTIAN CONVENTION (ECC)  wird in Belgien rechtlich offiziell als Association Sans But Lucratif registriert. </vt:lpstr>
      <vt:lpstr>Erste Mitgliederversammlung Grünau 2017</vt:lpstr>
      <vt:lpstr>Resultate der ersten Mitgliederversammlung </vt:lpstr>
      <vt:lpstr>Teilnahmen und Anwesenheit </vt:lpstr>
      <vt:lpstr>Présentation PowerPoint</vt:lpstr>
      <vt:lpstr>Nächste Schritte</vt:lpstr>
      <vt:lpstr>Présentation PowerPoint</vt:lpstr>
      <vt:lpstr>Seid mit dabei   auf dem Weg zur    EUROPEAN CHRISTIAN CONVENTION </vt:lpstr>
      <vt:lpstr>Kontakt – So finden Sie uns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CHRISTIAN CONVETION</dc:title>
  <dc:creator>Ann Katrin Hergert</dc:creator>
  <cp:lastModifiedBy>Peter Annegarn</cp:lastModifiedBy>
  <cp:revision>35</cp:revision>
  <dcterms:created xsi:type="dcterms:W3CDTF">2017-11-20T14:52:36Z</dcterms:created>
  <dcterms:modified xsi:type="dcterms:W3CDTF">2019-06-18T08:02:11Z</dcterms:modified>
</cp:coreProperties>
</file>